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15" r:id="rId3"/>
    <p:sldId id="257" r:id="rId4"/>
    <p:sldId id="320" r:id="rId5"/>
    <p:sldId id="306" r:id="rId6"/>
    <p:sldId id="293" r:id="rId7"/>
    <p:sldId id="259" r:id="rId8"/>
    <p:sldId id="322" r:id="rId9"/>
    <p:sldId id="321" r:id="rId10"/>
    <p:sldId id="324" r:id="rId11"/>
    <p:sldId id="326" r:id="rId12"/>
    <p:sldId id="327" r:id="rId13"/>
    <p:sldId id="325" r:id="rId14"/>
    <p:sldId id="288" r:id="rId15"/>
    <p:sldId id="296" r:id="rId16"/>
    <p:sldId id="308" r:id="rId17"/>
    <p:sldId id="310" r:id="rId18"/>
    <p:sldId id="275" r:id="rId19"/>
    <p:sldId id="260" r:id="rId20"/>
    <p:sldId id="268" r:id="rId21"/>
    <p:sldId id="311" r:id="rId22"/>
    <p:sldId id="309" r:id="rId23"/>
    <p:sldId id="285" r:id="rId24"/>
    <p:sldId id="264" r:id="rId25"/>
    <p:sldId id="263" r:id="rId26"/>
    <p:sldId id="319" r:id="rId27"/>
    <p:sldId id="273" r:id="rId28"/>
    <p:sldId id="291" r:id="rId29"/>
    <p:sldId id="317" r:id="rId30"/>
    <p:sldId id="329" r:id="rId31"/>
    <p:sldId id="328" r:id="rId32"/>
    <p:sldId id="305" r:id="rId33"/>
    <p:sldId id="313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schl, Sofie" initials="PS" lastIdx="4" clrIdx="0">
    <p:extLst>
      <p:ext uri="{19B8F6BF-5375-455C-9EA6-DF929625EA0E}">
        <p15:presenceInfo xmlns:p15="http://schemas.microsoft.com/office/powerpoint/2012/main" userId="S::Sofie.Pischl@peri.de::ba378839-d622-4f30-85cf-497c5e2303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CC00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5664C-A32B-4C98-9B3E-710868AE70ED}" type="datetimeFigureOut">
              <a:rPr lang="de-DE" smtClean="0"/>
              <a:t>25.01.2022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5B236-0EBE-4DA6-9C71-13FDA260EE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80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5B236-0EBE-4DA6-9C71-13FDA260EE8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5606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5B236-0EBE-4DA6-9C71-13FDA260EE82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183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Technischer Hintergrund: 15 – 20 min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5B236-0EBE-4DA6-9C71-13FDA260EE82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985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Technischer Hintergrund: 15 – 20 min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5B236-0EBE-4DA6-9C71-13FDA260EE82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278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54A54-D6B8-4719-8AA5-E9BF6D1E7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B1B159-569E-42D1-8E90-46954E31B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94EE9A-32B7-4EE0-9570-D66A741C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D23D-3054-437A-8ADA-D7C10625F89D}" type="datetimeFigureOut">
              <a:rPr lang="de-DE" smtClean="0"/>
              <a:t>25.01.2022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A29C1B-C6B4-4ECB-88C9-0BA5BF66E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EBB4E0-4F1A-42F0-9C6A-6A05F084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7865-C90C-4F03-85E8-DB022CA9DC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101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FF7A8B-D83F-4754-9D00-964F25750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0048E3B-A3CE-419D-934F-D7926A93D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5E8D0E-7B2D-46C9-AD22-CDBC1BFC4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D23D-3054-437A-8ADA-D7C10625F89D}" type="datetimeFigureOut">
              <a:rPr lang="de-DE" smtClean="0"/>
              <a:t>25.01.2022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A25320-1296-47A1-B69B-B278301E5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1C2DC2-C085-4252-9AF5-1C53F659F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7865-C90C-4F03-85E8-DB022CA9DC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444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4613840-CF7C-4B3D-AAFF-37DFCCDAB7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B225CB7-E6F4-4C63-8257-953487D86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F36D63-DF93-41CF-98B3-3CCA2C971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D23D-3054-437A-8ADA-D7C10625F89D}" type="datetimeFigureOut">
              <a:rPr lang="de-DE" smtClean="0"/>
              <a:t>25.01.2022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86AD1-C238-441F-8B4F-1AEA3E9C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2815D3-7CF1-456A-8026-67F9BC64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7865-C90C-4F03-85E8-DB022CA9DC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52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3189B-C29C-44DC-80DF-12434622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D1B55-52E2-4F8A-B3F5-89BB8FBE8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874CA0-E27A-4CC0-8649-99A4B9D3C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D23D-3054-437A-8ADA-D7C10625F89D}" type="datetimeFigureOut">
              <a:rPr lang="de-DE" smtClean="0"/>
              <a:t>25.01.2022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6F9D32-22AA-42FF-9020-2714A48C3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D536F6-F268-48D2-889B-BCA7F891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7865-C90C-4F03-85E8-DB022CA9DC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91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8D5626-8FC7-4D6E-B1E3-DA85AAA1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AE115B-546A-4CEC-8321-382815D25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0953A6-348D-4971-A499-F9B696AE6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D23D-3054-437A-8ADA-D7C10625F89D}" type="datetimeFigureOut">
              <a:rPr lang="de-DE" smtClean="0"/>
              <a:t>25.01.2022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938936-47B6-483A-A442-98887FFB4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34C4B9-D338-403E-B543-103C9E6B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7865-C90C-4F03-85E8-DB022CA9DC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623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EFE98-7ADC-407C-93B9-1B86FB6EA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3CDF0D-C9E9-4F8B-8900-BD0E2EA3C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65D948-1BD9-4E40-9B45-4875C4606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69CAAA-B242-489F-84EE-AB9C6D21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D23D-3054-437A-8ADA-D7C10625F89D}" type="datetimeFigureOut">
              <a:rPr lang="de-DE" smtClean="0"/>
              <a:t>25.01.2022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827CB8-D7E2-4296-B5D4-C9BD7FC91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FA4D97-8495-491B-B223-34D8CFDC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7865-C90C-4F03-85E8-DB022CA9DC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773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EAA83-A6CE-48DA-B8D7-3360E8B55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29A02A-F835-418D-9EAA-A259BA815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C1AB17-16FE-40F4-8181-75B9F71CB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3069AF-CF91-4F5B-B674-0981EF6195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61D7414-0FE2-48B0-8C5F-E4178E753C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DDBD1F-AE8F-48F2-8335-084A3756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D23D-3054-437A-8ADA-D7C10625F89D}" type="datetimeFigureOut">
              <a:rPr lang="de-DE" smtClean="0"/>
              <a:t>25.01.2022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6D0EA8C-3689-4DF0-881F-812F549CF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B302721-9338-48E3-B87E-23FEAE62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7865-C90C-4F03-85E8-DB022CA9DC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34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2DF66-BA7F-455D-9F93-B12F2249A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1E25CF-9A46-46E6-B3B1-C8AC9886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D23D-3054-437A-8ADA-D7C10625F89D}" type="datetimeFigureOut">
              <a:rPr lang="de-DE" smtClean="0"/>
              <a:t>25.01.2022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E8D491-2300-4AE8-B284-E8935BE5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CEF9F2-B9BF-4FBA-A368-18E948AA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7865-C90C-4F03-85E8-DB022CA9DC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216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0DBD0BF-4683-4228-9751-F7995319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D23D-3054-437A-8ADA-D7C10625F89D}" type="datetimeFigureOut">
              <a:rPr lang="de-DE" smtClean="0"/>
              <a:t>25.01.2022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9DBAEF5-4EE6-4F0F-BD90-AAEF6AE9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07C774-C0E8-40E2-A48C-3AE1585A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7865-C90C-4F03-85E8-DB022CA9DC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2778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3E8B3-AE4E-4668-82FE-CE844D840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ADE51C-799B-4A33-8DE1-E02C94B33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24CE06-457D-4F5D-8055-35A3FA656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15DE00-32FA-45D5-B8AB-F854D4B66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D23D-3054-437A-8ADA-D7C10625F89D}" type="datetimeFigureOut">
              <a:rPr lang="de-DE" smtClean="0"/>
              <a:t>25.01.2022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4C11F1D-49B1-4543-BA94-2CE55DE1B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10CC25-778D-4C8A-9A1C-8623DB50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7865-C90C-4F03-85E8-DB022CA9DC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842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BB69D-EC88-43D5-9D81-1E1C9A26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0B9D659-CEB2-4DBB-9E0D-8724E6E182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996C8A-070E-4D24-844E-BB0D43F26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60F327-CD19-441D-B443-C76D93BBE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D23D-3054-437A-8ADA-D7C10625F89D}" type="datetimeFigureOut">
              <a:rPr lang="de-DE" smtClean="0"/>
              <a:t>25.01.2022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9AFF62-C4CC-4E1E-BB50-0E7737D6F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812FAF-C2FD-4E90-8FA9-0C35400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27865-C90C-4F03-85E8-DB022CA9DC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185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58DD86E-A5B4-4165-9087-9E7695DCF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2E551B-81BB-4B57-9CC9-F113AAE1B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0FB808-B743-497C-B945-EDACD953CD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BD23D-3054-437A-8ADA-D7C10625F89D}" type="datetimeFigureOut">
              <a:rPr lang="de-DE" smtClean="0"/>
              <a:t>25.01.2022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5518D-14F1-4CBE-80BB-E0C2AE1F2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892E7F-3E6E-4F4D-94DF-D86F302DD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27865-C90C-4F03-85E8-DB022CA9DC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7589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iegel.de/karriere/arbeitnehmer-studie-deutschland-ist-frustweltmeister-a-8c46563b-b6a1-4025-9c45-00e7b5bdcb9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A006B-4963-48AD-A214-B1AC27C1D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Arial Nova Cond Light" panose="020B0306020202020204" pitchFamily="34" charset="0"/>
              </a:rPr>
              <a:t>Fallstudie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C0FEF85-5931-44B4-8A46-BE44828AF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0610"/>
            <a:ext cx="9144000" cy="644842"/>
          </a:xfrm>
        </p:spPr>
        <p:txBody>
          <a:bodyPr/>
          <a:lstStyle/>
          <a:p>
            <a:r>
              <a:rPr lang="de-DE" dirty="0">
                <a:latin typeface="Arial Nova Cond Light" panose="020B0306020202020204" pitchFamily="34" charset="0"/>
              </a:rPr>
              <a:t>Gruppe 5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DA61CC-D8D0-4824-BA1B-B264D352B469}"/>
              </a:ext>
            </a:extLst>
          </p:cNvPr>
          <p:cNvSpPr txBox="1"/>
          <p:nvPr/>
        </p:nvSpPr>
        <p:spPr>
          <a:xfrm>
            <a:off x="1231900" y="4380786"/>
            <a:ext cx="991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Arial Nova Cond Light" panose="020B0306020202020204" pitchFamily="34" charset="0"/>
              </a:rPr>
              <a:t>Duc </a:t>
            </a:r>
            <a:r>
              <a:rPr lang="de-DE" dirty="0" err="1">
                <a:latin typeface="Arial Nova Cond Light" panose="020B0306020202020204" pitchFamily="34" charset="0"/>
              </a:rPr>
              <a:t>Viet</a:t>
            </a:r>
            <a:r>
              <a:rPr lang="de-DE" dirty="0">
                <a:latin typeface="Arial Nova Cond Light" panose="020B0306020202020204" pitchFamily="34" charset="0"/>
              </a:rPr>
              <a:t> </a:t>
            </a:r>
            <a:r>
              <a:rPr lang="de-DE" dirty="0" err="1">
                <a:latin typeface="Arial Nova Cond Light" panose="020B0306020202020204" pitchFamily="34" charset="0"/>
              </a:rPr>
              <a:t>Kieu</a:t>
            </a:r>
            <a:r>
              <a:rPr lang="de-DE" dirty="0">
                <a:latin typeface="Arial Nova Cond Light" panose="020B0306020202020204" pitchFamily="34" charset="0"/>
              </a:rPr>
              <a:t>, Hannah Laier, Patrick Niesen, Sofie Pischl, Alisa Rogner, Hannah Schult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7DC0CDA-B68A-42BE-8A6D-492902DBB635}"/>
              </a:ext>
            </a:extLst>
          </p:cNvPr>
          <p:cNvCxnSpPr/>
          <p:nvPr/>
        </p:nvCxnSpPr>
        <p:spPr>
          <a:xfrm>
            <a:off x="5511800" y="3670300"/>
            <a:ext cx="11811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18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CAF7B-3BE8-4011-AB9C-9DC9D438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1156"/>
            <a:ext cx="10515600" cy="898597"/>
          </a:xfrm>
        </p:spPr>
        <p:txBody>
          <a:bodyPr>
            <a:normAutofit fontScale="90000"/>
          </a:bodyPr>
          <a:lstStyle/>
          <a:p>
            <a:r>
              <a:rPr lang="de-DE" sz="40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Fragenbogen</a:t>
            </a:r>
            <a:b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ADA3A8-0375-405D-98E7-EB5DDFDE5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9528425" cy="823740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"/>
            </a:pP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Vor Inbetriebnahme der Anwendung in ihrem Unternehmen müssen alle Mitarbeiter einen Fragebogen ausfüllen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D06B6CC-74E5-469C-962E-0E852AF782E0}"/>
              </a:ext>
            </a:extLst>
          </p:cNvPr>
          <p:cNvSpPr txBox="1"/>
          <p:nvPr/>
        </p:nvSpPr>
        <p:spPr>
          <a:xfrm>
            <a:off x="838200" y="2879685"/>
            <a:ext cx="5418762" cy="300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de-DE" sz="2000" b="1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Variante für Mitarbeiter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Wie zufrieden sind Sie allgemein in ihrem Job?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Wie zufrieden sind Sie mit der Atmosphäre im Büro?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Welche Kleinigkeiten versüßen ihren Arbeitsalltag?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Wie verbringen Sie Ihre Mittagspause am liebsten?</a:t>
            </a: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404E464-6E3B-4A26-9D44-A478CD8D3F18}"/>
              </a:ext>
            </a:extLst>
          </p:cNvPr>
          <p:cNvSpPr txBox="1"/>
          <p:nvPr/>
        </p:nvSpPr>
        <p:spPr>
          <a:xfrm>
            <a:off x="6524090" y="2879685"/>
            <a:ext cx="4829710" cy="238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de-DE" sz="2000" b="1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Variante für Führungskräfte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Wie schätzen Sie die Zufriedenheit ihrer Mitarbeiter ein?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 könnte die Atmosphäre belasten?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 können Sie als Führungskraft machen, damit Ihre Mitarbeiter zufriedener sind?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93543AA-CF1C-4821-BE0E-B8984566821E}"/>
              </a:ext>
            </a:extLst>
          </p:cNvPr>
          <p:cNvSpPr txBox="1"/>
          <p:nvPr/>
        </p:nvSpPr>
        <p:spPr>
          <a:xfrm>
            <a:off x="838200" y="5883584"/>
            <a:ext cx="9942387" cy="397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"/>
            </a:pP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Einmal jährlich / halbjährlich wird die Umfrage wiederholt</a:t>
            </a:r>
          </a:p>
        </p:txBody>
      </p:sp>
    </p:spTree>
    <p:extLst>
      <p:ext uri="{BB962C8B-B14F-4D97-AF65-F5344CB8AC3E}">
        <p14:creationId xmlns:p14="http://schemas.microsoft.com/office/powerpoint/2010/main" val="3858925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F4EB569-4243-4182-9DBA-DE46F3475ADE}"/>
              </a:ext>
            </a:extLst>
          </p:cNvPr>
          <p:cNvSpPr txBox="1"/>
          <p:nvPr/>
        </p:nvSpPr>
        <p:spPr>
          <a:xfrm>
            <a:off x="3232150" y="2828835"/>
            <a:ext cx="5727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dirty="0">
                <a:latin typeface="Arial Nova Cond Light" panose="020B0306020202020204" pitchFamily="34" charset="0"/>
              </a:rPr>
              <a:t>Personalisierte Vorschläge</a:t>
            </a:r>
          </a:p>
        </p:txBody>
      </p:sp>
    </p:spTree>
    <p:extLst>
      <p:ext uri="{BB962C8B-B14F-4D97-AF65-F5344CB8AC3E}">
        <p14:creationId xmlns:p14="http://schemas.microsoft.com/office/powerpoint/2010/main" val="142367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926502-3157-4434-958F-64554079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 Nova Cond Light" panose="020B0306020202020204" pitchFamily="34" charset="0"/>
              </a:rPr>
              <a:t>Personalisierte Vorschläge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E46C04-A18D-4410-ABE7-96C865B9A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7027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</a:pPr>
            <a:r>
              <a:rPr lang="de-DE" sz="20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Erweiterung und Anpassung der Vorschläge-Datenbank anhand der Umfrage</a:t>
            </a:r>
          </a:p>
          <a:p>
            <a:pPr lvl="0">
              <a:lnSpc>
                <a:spcPct val="107000"/>
              </a:lnSpc>
            </a:pPr>
            <a:r>
              <a:rPr lang="de-DE" sz="20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Optimierung der Datenbank an Unternehmen und Mitarbeiter</a:t>
            </a:r>
            <a:endParaRPr lang="de-DE" sz="2000" dirty="0">
              <a:effectLst/>
              <a:latin typeface="Arial Nova Cond Light" panose="020B03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BB6133-9E86-44A2-8BE0-BD2141FAC8C5}"/>
              </a:ext>
            </a:extLst>
          </p:cNvPr>
          <p:cNvSpPr txBox="1"/>
          <p:nvPr/>
        </p:nvSpPr>
        <p:spPr>
          <a:xfrm>
            <a:off x="745732" y="4048020"/>
            <a:ext cx="9370888" cy="168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228600" indent="-228600">
              <a:lnSpc>
                <a:spcPct val="107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0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Jährlich/ halbjährlich Analyse der Mitarbeiterzufriedenheit durch unsere Experten</a:t>
            </a:r>
          </a:p>
          <a:p>
            <a:pPr marL="228600" indent="-228600">
              <a:lnSpc>
                <a:spcPct val="107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0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Workshops zur Schulung und Sensibilisierung von Führungskräften (Grundlage: Feedbackbögen)</a:t>
            </a: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6F7F04D-9F6E-48DD-B385-91E7331D7B35}"/>
              </a:ext>
            </a:extLst>
          </p:cNvPr>
          <p:cNvSpPr txBox="1"/>
          <p:nvPr/>
        </p:nvSpPr>
        <p:spPr>
          <a:xfrm>
            <a:off x="838200" y="3104169"/>
            <a:ext cx="9565240" cy="159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de-DE" sz="4400" dirty="0">
              <a:effectLst/>
              <a:latin typeface="Arial Nova Cond Light" panose="020B03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44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Beratungsgespräch / Feedback Gespräch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053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F4EB569-4243-4182-9DBA-DE46F3475ADE}"/>
              </a:ext>
            </a:extLst>
          </p:cNvPr>
          <p:cNvSpPr txBox="1"/>
          <p:nvPr/>
        </p:nvSpPr>
        <p:spPr>
          <a:xfrm>
            <a:off x="3232150" y="2828835"/>
            <a:ext cx="572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dirty="0">
                <a:latin typeface="Arial Nova Cond Light" panose="020B0306020202020204" pitchFamily="34" charset="0"/>
              </a:rPr>
              <a:t>Unser Team</a:t>
            </a:r>
          </a:p>
        </p:txBody>
      </p:sp>
    </p:spTree>
    <p:extLst>
      <p:ext uri="{BB962C8B-B14F-4D97-AF65-F5344CB8AC3E}">
        <p14:creationId xmlns:p14="http://schemas.microsoft.com/office/powerpoint/2010/main" val="23223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94EA1-3E2E-4AA2-8849-0468049E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 Nova Cond Light" panose="020B0306020202020204" pitchFamily="34" charset="0"/>
              </a:rPr>
              <a:t>Unser Team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AFDB3A-822A-4E96-9321-E7A613086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8300" cy="4351338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de-DE" sz="2000" u="sng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Rollen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DE" sz="2000" b="1" dirty="0" err="1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</a:t>
            </a:r>
            <a:r>
              <a:rPr lang="de-DE" sz="2000" b="1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-Team:</a:t>
            </a: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Duc, Hannah S., Sofie, Hannah L.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b="1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 Master</a:t>
            </a:r>
            <a:r>
              <a:rPr lang="en-US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Alisa</a:t>
            </a:r>
            <a:endParaRPr lang="de-DE" sz="2000" dirty="0">
              <a:effectLst/>
              <a:latin typeface="Arial Nova Cond Light" panose="020B03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b="1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Owner</a:t>
            </a:r>
            <a:r>
              <a:rPr lang="en-US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Patrick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2000" dirty="0">
              <a:latin typeface="Arial Nova Cond Light" panose="020B03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200" u="sng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Meetings</a:t>
            </a:r>
            <a:endParaRPr lang="de-DE" sz="2200" dirty="0">
              <a:effectLst/>
              <a:latin typeface="Arial Nova Cond Light" panose="020B03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2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Sprint: alle </a:t>
            </a:r>
            <a:r>
              <a:rPr lang="en-US" sz="2200" dirty="0" err="1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zwei</a:t>
            </a:r>
            <a:r>
              <a:rPr lang="en-US" sz="22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Wochen</a:t>
            </a:r>
            <a:endParaRPr lang="de-DE" sz="2200" dirty="0">
              <a:effectLst/>
              <a:latin typeface="Arial Nova Cond Light" panose="020B03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2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“Daily”: alle 2-3 </a:t>
            </a:r>
            <a:r>
              <a:rPr lang="en-US" sz="2200" dirty="0" err="1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Tage</a:t>
            </a:r>
            <a:endParaRPr lang="de-DE" sz="2200" dirty="0">
              <a:effectLst/>
              <a:latin typeface="Arial Nova Cond Light" panose="020B03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DE" sz="22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Erstellung der Aufgaben für Backlog: kontinuierlich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de-DE" sz="22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Sprintwechsel aus Review, Retrospektive &amp; Planung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de-DE" sz="2000" dirty="0">
              <a:effectLst/>
              <a:latin typeface="Arial Nova Cond Light" panose="020B03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CCC5A43B-23F0-4223-9F80-F063FDC55706}"/>
              </a:ext>
            </a:extLst>
          </p:cNvPr>
          <p:cNvSpPr txBox="1">
            <a:spLocks/>
          </p:cNvSpPr>
          <p:nvPr/>
        </p:nvSpPr>
        <p:spPr>
          <a:xfrm>
            <a:off x="6286500" y="3906059"/>
            <a:ext cx="5448300" cy="1986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2000" u="sng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Zusammenarbeit mit dem Kunden</a:t>
            </a:r>
            <a:endParaRPr lang="de-DE" sz="2000" dirty="0">
              <a:effectLst/>
              <a:latin typeface="Arial Nova Cond Light" panose="020B03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Abstimmung in den dafür vorgesehenen Vorlesungen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Meilensteine: Zwischenstände für die einzelnen Treffen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de-DE" sz="2000" dirty="0">
              <a:latin typeface="Arial Nova Cond Light" panose="020B03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3745D0-AF64-4C0B-B401-CE7DD1974F3C}"/>
              </a:ext>
            </a:extLst>
          </p:cNvPr>
          <p:cNvSpPr txBox="1"/>
          <p:nvPr/>
        </p:nvSpPr>
        <p:spPr>
          <a:xfrm>
            <a:off x="6286500" y="1825625"/>
            <a:ext cx="336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latin typeface="Arial Nova Cond Light" panose="020B0306020202020204" pitchFamily="34" charset="0"/>
              </a:rPr>
              <a:t>Kanäle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CF84676-4A0E-49D3-9859-2C77555E5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2295836"/>
            <a:ext cx="1066800" cy="59795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21158AC-37F3-4160-AF57-9FB32F42A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803" y="2288124"/>
            <a:ext cx="2192490" cy="59795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BE0EC75-3601-45ED-8E6B-31074F920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900" y="2893787"/>
            <a:ext cx="2048635" cy="78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5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4EE4E9-9141-4BC2-93C2-27CD4567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850" y="2132012"/>
            <a:ext cx="6210300" cy="2593975"/>
          </a:xfrm>
        </p:spPr>
        <p:txBody>
          <a:bodyPr>
            <a:normAutofit/>
          </a:bodyPr>
          <a:lstStyle/>
          <a:p>
            <a:pPr algn="ctr"/>
            <a:r>
              <a:rPr lang="de-DE" sz="7200" dirty="0">
                <a:latin typeface="Arial Nova Cond Light" panose="020B0306020202020204" pitchFamily="34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41604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22805-0AAE-4036-B666-8D938AAF0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der App</a:t>
            </a:r>
          </a:p>
        </p:txBody>
      </p:sp>
      <p:pic>
        <p:nvPicPr>
          <p:cNvPr id="5" name="Grafik 4" descr="Ein Bild, das Text, Screenshot, ClipArt, Vektorgrafiken enthält.&#10;&#10;Automatisch generierte Beschreibung">
            <a:extLst>
              <a:ext uri="{FF2B5EF4-FFF2-40B4-BE49-F238E27FC236}">
                <a16:creationId xmlns:a16="http://schemas.microsoft.com/office/drawing/2014/main" id="{B4FA0A45-5570-4DBC-B15F-D095612A3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9" y="2286140"/>
            <a:ext cx="1638431" cy="32562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2AAA06-D86F-46F0-8B4E-C934A5FAA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28" y="2286140"/>
            <a:ext cx="1651827" cy="3258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BC0A93F-D57C-48BA-A2A3-FA29517A2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876" y="2286139"/>
            <a:ext cx="1662416" cy="3258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67AD59-00D6-443B-BC0E-D8F9468C2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58" y="2286140"/>
            <a:ext cx="1604130" cy="32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0FBCE5C-7D49-41D7-BC30-88070F3B5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10" y="2319374"/>
            <a:ext cx="1661621" cy="322304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C3989B9-F615-4821-AF35-2CCADDDA2E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247" y="2284417"/>
            <a:ext cx="1612335" cy="3258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2B4D5B0-27F4-4C3A-8D4E-A0276A5735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0" y="2319374"/>
            <a:ext cx="1683440" cy="32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59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1A9DA-2D99-4570-A11A-9C79B418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der Webanwendung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5CC31C-AFC4-402E-9435-68AEB5C50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849" y="1742728"/>
            <a:ext cx="3846865" cy="244340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4FC670C-7424-478F-BCDE-D2B10BDA3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0" y="1736386"/>
            <a:ext cx="3033777" cy="25433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1A4AFF3-969F-42A0-B41D-83E85113A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03" y="4396006"/>
            <a:ext cx="3571892" cy="23033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8C8861D-A88A-4470-9D8F-A17FECDFE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407" y="4395397"/>
            <a:ext cx="2666746" cy="230392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CB3864F-14F0-4172-885B-197A4B328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465" y="2483987"/>
            <a:ext cx="2531101" cy="322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90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F4EB569-4243-4182-9DBA-DE46F3475ADE}"/>
              </a:ext>
            </a:extLst>
          </p:cNvPr>
          <p:cNvSpPr txBox="1"/>
          <p:nvPr/>
        </p:nvSpPr>
        <p:spPr>
          <a:xfrm>
            <a:off x="3397250" y="2274838"/>
            <a:ext cx="5727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dirty="0">
                <a:latin typeface="Arial Nova Cond Light" panose="020B0306020202020204" pitchFamily="34" charset="0"/>
              </a:rPr>
              <a:t>Wirtschaftliche Analyse</a:t>
            </a:r>
          </a:p>
        </p:txBody>
      </p:sp>
    </p:spTree>
    <p:extLst>
      <p:ext uri="{BB962C8B-B14F-4D97-AF65-F5344CB8AC3E}">
        <p14:creationId xmlns:p14="http://schemas.microsoft.com/office/powerpoint/2010/main" val="2192365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A5BEB52-7495-4317-A466-EF8D5D40FAC5}"/>
              </a:ext>
            </a:extLst>
          </p:cNvPr>
          <p:cNvSpPr/>
          <p:nvPr/>
        </p:nvSpPr>
        <p:spPr>
          <a:xfrm>
            <a:off x="0" y="4356110"/>
            <a:ext cx="2552700" cy="250189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 Nova Cond Light" panose="020B0306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31A7CD-42CE-4983-A13F-002E8ED6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 Nova Cond Light" panose="020B0306020202020204" pitchFamily="34" charset="0"/>
              </a:rPr>
              <a:t>Kosten – /Nutzen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40694-AFAE-4434-AAE2-32B937201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2195"/>
            <a:ext cx="4895423" cy="3850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>
                <a:effectLst/>
                <a:latin typeface="Arial Nova Cond Light" panose="020B0306020202020204" pitchFamily="34" charset="0"/>
                <a:ea typeface="Times New Roman" panose="02020603050405020304" pitchFamily="18" charset="0"/>
              </a:rPr>
              <a:t>Kosten 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DE" sz="20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Arbeitszeit bei Verwendung der App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DE" sz="20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Implementierungskosten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DE" sz="20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Kosten für Umsetzungskontrolle und Fehlerreduktion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DE" sz="20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Kosten für individuelle Anpassungen</a:t>
            </a:r>
          </a:p>
          <a:p>
            <a:endParaRPr lang="de-DE" sz="2000" dirty="0">
              <a:effectLst/>
              <a:latin typeface="Arial Nova Cond Light" panose="020B0306020202020204" pitchFamily="34" charset="0"/>
              <a:ea typeface="Times New Roman" panose="02020603050405020304" pitchFamily="18" charset="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113940CC-3CF3-49AF-B25E-B7D8C0DAFD68}"/>
              </a:ext>
            </a:extLst>
          </p:cNvPr>
          <p:cNvCxnSpPr>
            <a:cxnSpLocks/>
          </p:cNvCxnSpPr>
          <p:nvPr/>
        </p:nvCxnSpPr>
        <p:spPr>
          <a:xfrm>
            <a:off x="0" y="1625600"/>
            <a:ext cx="5080000" cy="0"/>
          </a:xfrm>
          <a:prstGeom prst="line">
            <a:avLst/>
          </a:prstGeom>
          <a:ln w="285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161F1B96-D19E-434C-8B71-9133212535B4}"/>
              </a:ext>
            </a:extLst>
          </p:cNvPr>
          <p:cNvSpPr txBox="1"/>
          <p:nvPr/>
        </p:nvSpPr>
        <p:spPr>
          <a:xfrm>
            <a:off x="6096000" y="1985999"/>
            <a:ext cx="4799531" cy="3621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00" b="1" dirty="0">
                <a:effectLst/>
                <a:latin typeface="Arial Nova Cond Light" panose="020B0306020202020204" pitchFamily="34" charset="0"/>
                <a:ea typeface="Times New Roman" panose="02020603050405020304" pitchFamily="18" charset="0"/>
              </a:rPr>
              <a:t>Nutzen</a:t>
            </a:r>
          </a:p>
          <a:p>
            <a:pPr marL="342900" lvl="1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de-DE" sz="19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Verbesserung der Arbeitsabläufe</a:t>
            </a:r>
          </a:p>
          <a:p>
            <a:pPr marL="342900" lvl="1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de-DE" sz="19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Verringerung der Beschwerdequote</a:t>
            </a:r>
          </a:p>
          <a:p>
            <a:pPr marL="342900" lvl="1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de-DE" sz="19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Verbesserung der Motivation der Mitarbeiter</a:t>
            </a:r>
          </a:p>
          <a:p>
            <a:pPr marL="342900" lvl="1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de-DE" sz="19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Verbesserung der Kommunikation zwischen Mitarbeitern und Managern</a:t>
            </a:r>
          </a:p>
          <a:p>
            <a:pPr marL="342900" lvl="1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de-DE" sz="19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Verbesserung des Unternehmensimages</a:t>
            </a:r>
          </a:p>
          <a:p>
            <a:pPr marL="342900" lvl="1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de-DE" sz="19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Verbesserung der Leistungsbereitschaft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31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1C139BA-881D-456B-AE4C-7AA3489DA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3969" b="45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42F558-A6DE-4B37-B676-39B1C3015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663" y="1019729"/>
            <a:ext cx="4297035" cy="3252233"/>
          </a:xfrm>
        </p:spPr>
        <p:txBody>
          <a:bodyPr anchor="t">
            <a:no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de-DE" sz="2000" b="1" dirty="0" err="1">
                <a:latin typeface="Arial Nova Cond Light" panose="020B0306020202020204" pitchFamily="34" charset="0"/>
              </a:rPr>
              <a:t>Peakon</a:t>
            </a:r>
            <a:r>
              <a:rPr lang="de-DE" sz="2000" b="1" dirty="0">
                <a:latin typeface="Arial Nova Cond Light" panose="020B0306020202020204" pitchFamily="34" charset="0"/>
              </a:rPr>
              <a:t> Studie (2014):</a:t>
            </a:r>
          </a:p>
          <a:p>
            <a:pPr>
              <a:spcAft>
                <a:spcPts val="1200"/>
              </a:spcAft>
            </a:pPr>
            <a:r>
              <a:rPr lang="de-DE" sz="2000" dirty="0">
                <a:latin typeface="Arial Nova Cond Light" panose="020B0306020202020204" pitchFamily="34" charset="0"/>
              </a:rPr>
              <a:t>fast jeder vierte Deutsche geht unmotiviert ins Büro (23%)</a:t>
            </a:r>
          </a:p>
          <a:p>
            <a:r>
              <a:rPr lang="de-DE" sz="2000" dirty="0">
                <a:latin typeface="Arial Nova Cond Light" panose="020B0306020202020204" pitchFamily="34" charset="0"/>
              </a:rPr>
              <a:t>wenig motivierte Mitarbeiter kündigen eher und haben bis zu 75% mehr Krankheitstage</a:t>
            </a:r>
          </a:p>
          <a:p>
            <a:pPr marL="0" indent="0">
              <a:buNone/>
            </a:pPr>
            <a:endParaRPr lang="de-DE" sz="2000" dirty="0">
              <a:latin typeface="Arial Nova Cond Light" panose="020B0306020202020204" pitchFamily="34" charset="0"/>
            </a:endParaRPr>
          </a:p>
          <a:p>
            <a:pPr marL="0" indent="0">
              <a:buNone/>
            </a:pPr>
            <a:r>
              <a:rPr lang="de-DE" sz="2000" b="1" dirty="0">
                <a:latin typeface="Arial Nova Cond Light" panose="020B0306020202020204" pitchFamily="34" charset="0"/>
                <a:sym typeface="Wingdings" panose="05000000000000000000" pitchFamily="2" charset="2"/>
              </a:rPr>
              <a:t> </a:t>
            </a:r>
            <a:r>
              <a:rPr lang="de-DE" sz="2000" b="1" dirty="0">
                <a:latin typeface="Arial Nova Cond Light" panose="020B0306020202020204" pitchFamily="34" charset="0"/>
              </a:rPr>
              <a:t>kann ein Unternehmen mit 10.000 Mitarbeiter jährlich über 48 Mio. Euro kosten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E1EE4F8-ECAC-40C9-A661-09F7A1E41F5A}"/>
              </a:ext>
            </a:extLst>
          </p:cNvPr>
          <p:cNvSpPr txBox="1"/>
          <p:nvPr/>
        </p:nvSpPr>
        <p:spPr>
          <a:xfrm>
            <a:off x="0" y="6133481"/>
            <a:ext cx="12192000" cy="553998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Arial Nova Cond Light" panose="020B0306020202020204" pitchFamily="34" charset="0"/>
                <a:hlinkClick r:id="rId3"/>
              </a:rPr>
              <a:t>https://www.spiegel.de/karriere/arbeitnehmer-studie-deutschland-ist-frustweltmeister-a-8c46563b-b6a1-4025-9c45-00e7b5bdcb91</a:t>
            </a:r>
            <a:endParaRPr lang="de-DE" sz="1000" dirty="0">
              <a:latin typeface="Arial Nova Cond Light" panose="020B0306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Arial Nova Cond Light" panose="020B0306020202020204" pitchFamily="34" charset="0"/>
                <a:hlinkClick r:id="" action="ppaction://noaction"/>
              </a:rPr>
              <a:t>https://www.businessinsider.de/wirtschaft/studie-eine-eigenschaft-der-generation-z-ist-bei-arbeitgebern-besonders-gefuerchtet-2019-6/#:~:text=Peakon%20untersucht%20seit%202014%20weltweit%20die%20Motivation%20von,Zielen%20und%20Mission%20ihres%20Unternehmens%20inspiriert%20zu%20sein</a:t>
            </a:r>
            <a:endParaRPr lang="de-DE" sz="1000" dirty="0">
              <a:latin typeface="Arial Nova Cond Light" panose="020B03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070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8BADD10E-5E1C-4E7A-BD9B-5DB9AA5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Arial Nova Cond Light" panose="020B0306020202020204" pitchFamily="34" charset="0"/>
              </a:rPr>
              <a:t>SWOT - Analyse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4C108AE-F14C-481D-A4BC-974727F86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7011256" cy="4880225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de-DE" sz="1900" b="1" dirty="0" err="1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Strengths</a:t>
            </a:r>
            <a:endParaRPr lang="de-DE" sz="1900" b="1" dirty="0">
              <a:effectLst/>
              <a:latin typeface="Arial Nova Cond Light" panose="020B03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de-DE" sz="19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Mitarbeiterzufriedenheit steigert Produktivität und somit Gewinn</a:t>
            </a:r>
          </a:p>
          <a:p>
            <a:pPr marL="342900" lvl="1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de-DE" sz="19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Verringert Fluktuationsrate</a:t>
            </a:r>
          </a:p>
          <a:p>
            <a:pPr marL="342900" lvl="1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de-DE" sz="19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Steigende Leistungsbereitschaft</a:t>
            </a:r>
          </a:p>
          <a:p>
            <a:pPr marL="342900" lvl="1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de-DE" sz="19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Verbesserung der Arbeitsabläufe</a:t>
            </a:r>
          </a:p>
          <a:p>
            <a:pPr marL="342900" lvl="1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de-DE" sz="19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Fördert Kommunikation zwischen Mitarbeiter und Management</a:t>
            </a:r>
          </a:p>
          <a:p>
            <a:pPr marL="342900" lvl="1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de-DE" sz="19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Personalisierte Vorschläge</a:t>
            </a:r>
          </a:p>
          <a:p>
            <a:pPr marL="342900" lvl="1" indent="-342900">
              <a:lnSpc>
                <a:spcPct val="107000"/>
              </a:lnSpc>
              <a:spcBef>
                <a:spcPts val="1000"/>
              </a:spcBef>
              <a:spcAft>
                <a:spcPts val="1800"/>
              </a:spcAft>
              <a:buFont typeface="Symbol" panose="05050102010706020507" pitchFamily="18" charset="2"/>
              <a:buChar char=""/>
            </a:pPr>
            <a:r>
              <a:rPr lang="de-DE" sz="19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Anonymisierte Funktionsweise der Anwendung</a:t>
            </a:r>
            <a:endParaRPr lang="de-DE" sz="2000" dirty="0"/>
          </a:p>
          <a:p>
            <a:pPr marL="0" lvl="0" indent="0">
              <a:lnSpc>
                <a:spcPct val="107000"/>
              </a:lnSpc>
              <a:buNone/>
            </a:pPr>
            <a:r>
              <a:rPr lang="de-DE" sz="1900" b="1" dirty="0" err="1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Opportunities</a:t>
            </a:r>
            <a:endParaRPr lang="de-DE" sz="1900" b="1" dirty="0">
              <a:effectLst/>
              <a:latin typeface="Arial Nova Cond Light" panose="020B03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de-DE" sz="19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Ständige Weiterentwicklung durch Feedback der Nutzer</a:t>
            </a:r>
          </a:p>
          <a:p>
            <a:pPr marL="342900" lvl="1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de-DE" sz="19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Verringert Beschwerdequote im Unternehmen</a:t>
            </a:r>
          </a:p>
          <a:p>
            <a:pPr marL="342900" lvl="1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de-DE" sz="19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Unternehmensimage kann sich verbessern </a:t>
            </a:r>
            <a:endParaRPr lang="de-DE" sz="1800" b="1" dirty="0">
              <a:latin typeface="Arial Nova Cond Light" panose="020B03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20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0466672-D0CA-4A45-9383-D4B97A0B6C29}"/>
              </a:ext>
            </a:extLst>
          </p:cNvPr>
          <p:cNvSpPr txBox="1">
            <a:spLocks/>
          </p:cNvSpPr>
          <p:nvPr/>
        </p:nvSpPr>
        <p:spPr>
          <a:xfrm>
            <a:off x="7311178" y="2731792"/>
            <a:ext cx="4320842" cy="2702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7000"/>
              </a:lnSpc>
              <a:buNone/>
            </a:pPr>
            <a:r>
              <a:rPr lang="de-DE" sz="1800" b="1" dirty="0" err="1">
                <a:latin typeface="Arial Nova Cond Light" panose="020B0306020202020204" pitchFamily="34" charset="0"/>
                <a:cs typeface="Times New Roman" panose="02020603050405020304" pitchFamily="18" charset="0"/>
              </a:rPr>
              <a:t>Weaknesses</a:t>
            </a:r>
            <a:endParaRPr lang="de-DE" sz="1800" b="1" dirty="0">
              <a:latin typeface="Arial Nova Cond Light" panose="020B0306020202020204" pitchFamily="34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de-DE" sz="18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Mitarbeiter müssen App freiwillig nutzen</a:t>
            </a:r>
          </a:p>
          <a:p>
            <a:pPr marL="342900" lvl="1" indent="-342900">
              <a:lnSpc>
                <a:spcPct val="107000"/>
              </a:lnSpc>
              <a:spcBef>
                <a:spcPts val="1000"/>
              </a:spcBef>
              <a:buFont typeface="Symbol" panose="05050102010706020507" pitchFamily="18" charset="2"/>
              <a:buChar char=""/>
            </a:pPr>
            <a:r>
              <a:rPr lang="de-DE" sz="18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Vorgetäuschte Emotionen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de-DE" sz="1800" dirty="0">
              <a:latin typeface="Arial Nova Cond Light" panose="020B03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7000"/>
              </a:lnSpc>
              <a:buNone/>
            </a:pPr>
            <a:r>
              <a:rPr lang="de-DE" sz="1800" b="1" dirty="0" err="1">
                <a:latin typeface="Arial Nova Cond Light" panose="020B0306020202020204" pitchFamily="34" charset="0"/>
                <a:cs typeface="Times New Roman" panose="02020603050405020304" pitchFamily="18" charset="0"/>
              </a:rPr>
              <a:t>Threats</a:t>
            </a:r>
            <a:endParaRPr lang="de-DE" sz="1800" b="1" dirty="0">
              <a:latin typeface="Arial Nova Cond Light" panose="020B0306020202020204" pitchFamily="34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07000"/>
              </a:lnSpc>
              <a:spcBef>
                <a:spcPts val="100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de-DE" sz="1800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Mitarbeiter weigern sich die App zu nutzen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de-DE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657438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4EE4E9-9141-4BC2-93C2-27CD4567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850" y="2132012"/>
            <a:ext cx="6210300" cy="2593975"/>
          </a:xfrm>
        </p:spPr>
        <p:txBody>
          <a:bodyPr>
            <a:normAutofit/>
          </a:bodyPr>
          <a:lstStyle/>
          <a:p>
            <a:pPr algn="ctr"/>
            <a:r>
              <a:rPr lang="de-DE" sz="7200" dirty="0">
                <a:latin typeface="Arial Nova Cond Light" panose="020B0306020202020204" pitchFamily="34" charset="0"/>
              </a:rPr>
              <a:t>Marketing &amp; Branding</a:t>
            </a:r>
          </a:p>
        </p:txBody>
      </p:sp>
    </p:spTree>
    <p:extLst>
      <p:ext uri="{BB962C8B-B14F-4D97-AF65-F5344CB8AC3E}">
        <p14:creationId xmlns:p14="http://schemas.microsoft.com/office/powerpoint/2010/main" val="3359179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FA33C-7014-4677-9534-C3780E16D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217575"/>
            <a:ext cx="10515600" cy="1325563"/>
          </a:xfrm>
        </p:spPr>
        <p:txBody>
          <a:bodyPr/>
          <a:lstStyle/>
          <a:p>
            <a:r>
              <a:rPr lang="de-DE" dirty="0"/>
              <a:t>LinkedIn </a:t>
            </a:r>
            <a:r>
              <a:rPr lang="de-DE"/>
              <a:t>Ad Beispiel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F505F6-8A54-4CCE-8CAB-0FD66F3DD19A}"/>
              </a:ext>
            </a:extLst>
          </p:cNvPr>
          <p:cNvSpPr/>
          <p:nvPr/>
        </p:nvSpPr>
        <p:spPr>
          <a:xfrm>
            <a:off x="3633787" y="1804936"/>
            <a:ext cx="4924425" cy="4866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DE8CC0A-57D4-49EC-A3A6-7046E6402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7285"/>
          <a:stretch/>
        </p:blipFill>
        <p:spPr>
          <a:xfrm>
            <a:off x="4874417" y="3102497"/>
            <a:ext cx="3683795" cy="3568443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C1BF70CE-ACC5-49D4-8BAB-ABC73281D03A}"/>
              </a:ext>
            </a:extLst>
          </p:cNvPr>
          <p:cNvSpPr/>
          <p:nvPr/>
        </p:nvSpPr>
        <p:spPr>
          <a:xfrm>
            <a:off x="3648075" y="3102497"/>
            <a:ext cx="1779091" cy="355371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B38118A-C9BD-40C0-B0C0-BD454029E6B7}"/>
              </a:ext>
            </a:extLst>
          </p:cNvPr>
          <p:cNvSpPr txBox="1"/>
          <p:nvPr/>
        </p:nvSpPr>
        <p:spPr>
          <a:xfrm>
            <a:off x="3633787" y="2600292"/>
            <a:ext cx="4895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Avenir Next LT Pro Light" panose="020B0604020202020204" pitchFamily="34" charset="0"/>
                <a:cs typeface="Arial" panose="020B0604020202020204" pitchFamily="34" charset="0"/>
              </a:rPr>
              <a:t>Happy </a:t>
            </a:r>
            <a:r>
              <a:rPr lang="de-DE" sz="1100" dirty="0" err="1">
                <a:latin typeface="Avenir Next LT Pro Light" panose="020B0604020202020204" pitchFamily="34" charset="0"/>
                <a:cs typeface="Arial" panose="020B0604020202020204" pitchFamily="34" charset="0"/>
              </a:rPr>
              <a:t>emloyees</a:t>
            </a:r>
            <a:r>
              <a:rPr lang="de-DE" sz="1100" dirty="0">
                <a:latin typeface="Avenir Next LT Pro Light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venir Next LT Pro Light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1100" dirty="0">
                <a:latin typeface="Avenir Next LT Pro Light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venir Next LT Pro Light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100" dirty="0">
                <a:latin typeface="Avenir Next LT Pro Light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venir Next LT Pro Light" panose="020B0604020202020204" pitchFamily="34" charset="0"/>
                <a:cs typeface="Arial" panose="020B0604020202020204" pitchFamily="34" charset="0"/>
              </a:rPr>
              <a:t>key</a:t>
            </a:r>
            <a:r>
              <a:rPr lang="de-DE" sz="1100" dirty="0">
                <a:latin typeface="Avenir Next LT Pro Light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venir Next LT Pro Light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100" dirty="0">
                <a:latin typeface="Avenir Next LT Pro Light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latin typeface="Avenir Next LT Pro Light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de-DE" sz="1100" dirty="0">
                <a:latin typeface="Avenir Next LT Pro Light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venir Next LT Pro Light" panose="020B0604020202020204" pitchFamily="34" charset="0"/>
                <a:cs typeface="Arial" panose="020B0604020202020204" pitchFamily="34" charset="0"/>
              </a:rPr>
              <a:t>productive</a:t>
            </a:r>
            <a:r>
              <a:rPr lang="de-DE" sz="1100" dirty="0">
                <a:latin typeface="Avenir Next LT Pro Light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venir Next LT Pro Light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de-DE" sz="1100" dirty="0">
                <a:latin typeface="Avenir Next LT Pro Light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venir Next LT Pro Light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de-DE" sz="1100" dirty="0">
                <a:latin typeface="Avenir Next LT Pro Light" panose="020B0604020202020204" pitchFamily="34" charset="0"/>
                <a:cs typeface="Arial" panose="020B0604020202020204" pitchFamily="34" charset="0"/>
              </a:rPr>
              <a:t>! </a:t>
            </a:r>
            <a:r>
              <a:rPr lang="de-DE" sz="1100" dirty="0" err="1">
                <a:latin typeface="Avenir Next LT Pro Light" panose="020B0604020202020204" pitchFamily="34" charset="0"/>
                <a:cs typeface="Arial" panose="020B0604020202020204" pitchFamily="34" charset="0"/>
              </a:rPr>
              <a:t>Get</a:t>
            </a:r>
            <a:r>
              <a:rPr lang="de-DE" sz="1100" dirty="0">
                <a:latin typeface="Avenir Next LT Pro Light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venir Next LT Pro Light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100" dirty="0">
                <a:latin typeface="Avenir Next LT Pro Light" panose="020B0604020202020204" pitchFamily="34" charset="0"/>
                <a:cs typeface="Arial" panose="020B0604020202020204" pitchFamily="34" charset="0"/>
              </a:rPr>
              <a:t> Mission Smile Software and </a:t>
            </a:r>
            <a:r>
              <a:rPr lang="de-DE" sz="1100" dirty="0" err="1">
                <a:latin typeface="Avenir Next LT Pro Light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de-DE" sz="1100" dirty="0">
                <a:latin typeface="Avenir Next LT Pro Light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venir Next LT Pro Light" panose="020B0604020202020204" pitchFamily="34" charset="0"/>
                <a:cs typeface="Arial" panose="020B0604020202020204" pitchFamily="34" charset="0"/>
              </a:rPr>
              <a:t>felicity</a:t>
            </a:r>
            <a:r>
              <a:rPr lang="de-DE" sz="1100" dirty="0">
                <a:latin typeface="Avenir Next LT Pro Light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dirty="0" err="1">
                <a:latin typeface="Avenir Next LT Pro Light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de-DE" sz="1100" dirty="0">
                <a:latin typeface="Avenir Next LT Pro Light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latin typeface="Avenir Next LT Pro Light" panose="020B0604020202020204" pitchFamily="34" charset="0"/>
                <a:cs typeface="Arial" panose="020B0604020202020204" pitchFamily="34" charset="0"/>
              </a:rPr>
              <a:t>company</a:t>
            </a:r>
            <a:r>
              <a:rPr lang="de-DE" sz="1100" dirty="0">
                <a:latin typeface="Avenir Next LT Pro Light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D74451F-D739-4E14-A895-0CFDE720B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365" y="1808391"/>
            <a:ext cx="4895847" cy="610160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C574C273-2D3F-4A2A-AF89-44131AE1C32A}"/>
              </a:ext>
            </a:extLst>
          </p:cNvPr>
          <p:cNvSpPr/>
          <p:nvPr/>
        </p:nvSpPr>
        <p:spPr>
          <a:xfrm>
            <a:off x="3790947" y="1946895"/>
            <a:ext cx="428625" cy="3267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 descr="Lächelnde Gesichtskontur mit einfarbiger Füllung">
            <a:extLst>
              <a:ext uri="{FF2B5EF4-FFF2-40B4-BE49-F238E27FC236}">
                <a16:creationId xmlns:a16="http://schemas.microsoft.com/office/drawing/2014/main" id="{F0D802A5-D9F9-4071-BB2D-8B385B4D2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2373" y="1890033"/>
            <a:ext cx="457199" cy="457199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93FCB65A-9640-4A3F-AD3B-97251445A948}"/>
              </a:ext>
            </a:extLst>
          </p:cNvPr>
          <p:cNvSpPr txBox="1"/>
          <p:nvPr/>
        </p:nvSpPr>
        <p:spPr>
          <a:xfrm>
            <a:off x="4219572" y="1816090"/>
            <a:ext cx="165853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Demi" panose="020B0604020202020204" pitchFamily="34" charset="0"/>
              </a:rPr>
              <a:t>Mission Smile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F9C3F45-1CD6-44D5-89E0-10C47AB1CC71}"/>
              </a:ext>
            </a:extLst>
          </p:cNvPr>
          <p:cNvSpPr txBox="1"/>
          <p:nvPr/>
        </p:nvSpPr>
        <p:spPr>
          <a:xfrm>
            <a:off x="3858214" y="3429000"/>
            <a:ext cx="13710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venir Next LT Pro Demi" panose="020B0704020202020204" pitchFamily="34" charset="0"/>
              </a:rPr>
              <a:t>„</a:t>
            </a:r>
            <a:r>
              <a:rPr lang="de-DE" dirty="0" err="1">
                <a:latin typeface="Avenir Next LT Pro Demi" panose="020B0704020202020204" pitchFamily="34" charset="0"/>
              </a:rPr>
              <a:t>Since</a:t>
            </a:r>
            <a:r>
              <a:rPr lang="de-DE" dirty="0">
                <a:latin typeface="Avenir Next LT Pro Demi" panose="020B0704020202020204" pitchFamily="34" charset="0"/>
              </a:rPr>
              <a:t> </a:t>
            </a:r>
            <a:r>
              <a:rPr lang="de-DE" dirty="0" err="1">
                <a:latin typeface="Avenir Next LT Pro Demi" panose="020B0704020202020204" pitchFamily="34" charset="0"/>
              </a:rPr>
              <a:t>we</a:t>
            </a:r>
            <a:r>
              <a:rPr lang="de-DE" dirty="0">
                <a:latin typeface="Avenir Next LT Pro Demi" panose="020B0704020202020204" pitchFamily="34" charset="0"/>
              </a:rPr>
              <a:t> </a:t>
            </a:r>
            <a:r>
              <a:rPr lang="de-DE" dirty="0" err="1">
                <a:latin typeface="Avenir Next LT Pro Demi" panose="020B0704020202020204" pitchFamily="34" charset="0"/>
              </a:rPr>
              <a:t>use</a:t>
            </a:r>
            <a:r>
              <a:rPr lang="de-DE" dirty="0">
                <a:latin typeface="Avenir Next LT Pro Demi" panose="020B0704020202020204" pitchFamily="34" charset="0"/>
              </a:rPr>
              <a:t> </a:t>
            </a:r>
            <a:r>
              <a:rPr lang="de-DE" dirty="0" err="1">
                <a:latin typeface="Avenir Next LT Pro Demi" panose="020B0704020202020204" pitchFamily="34" charset="0"/>
              </a:rPr>
              <a:t>the</a:t>
            </a:r>
            <a:r>
              <a:rPr lang="de-DE" dirty="0">
                <a:latin typeface="Avenir Next LT Pro Demi" panose="020B0704020202020204" pitchFamily="34" charset="0"/>
              </a:rPr>
              <a:t> Mission Smile Software, I </a:t>
            </a:r>
            <a:r>
              <a:rPr lang="de-DE" dirty="0" err="1">
                <a:latin typeface="Avenir Next LT Pro Demi" panose="020B0704020202020204" pitchFamily="34" charset="0"/>
              </a:rPr>
              <a:t>enjoy</a:t>
            </a:r>
            <a:r>
              <a:rPr lang="de-DE" dirty="0">
                <a:latin typeface="Avenir Next LT Pro Demi" panose="020B0704020202020204" pitchFamily="34" charset="0"/>
              </a:rPr>
              <a:t> </a:t>
            </a:r>
            <a:r>
              <a:rPr lang="de-DE" dirty="0" err="1">
                <a:latin typeface="Avenir Next LT Pro Demi" panose="020B0704020202020204" pitchFamily="34" charset="0"/>
              </a:rPr>
              <a:t>coming</a:t>
            </a:r>
            <a:r>
              <a:rPr lang="de-DE" dirty="0">
                <a:latin typeface="Avenir Next LT Pro Demi" panose="020B0704020202020204" pitchFamily="34" charset="0"/>
              </a:rPr>
              <a:t> </a:t>
            </a:r>
            <a:r>
              <a:rPr lang="de-DE" dirty="0" err="1">
                <a:latin typeface="Avenir Next LT Pro Demi" panose="020B0704020202020204" pitchFamily="34" charset="0"/>
              </a:rPr>
              <a:t>to</a:t>
            </a:r>
            <a:r>
              <a:rPr lang="de-DE" dirty="0">
                <a:latin typeface="Avenir Next LT Pro Demi" panose="020B0704020202020204" pitchFamily="34" charset="0"/>
              </a:rPr>
              <a:t> </a:t>
            </a:r>
            <a:r>
              <a:rPr lang="de-DE" dirty="0" err="1">
                <a:latin typeface="Avenir Next LT Pro Demi" panose="020B0704020202020204" pitchFamily="34" charset="0"/>
              </a:rPr>
              <a:t>work</a:t>
            </a:r>
            <a:r>
              <a:rPr lang="de-DE" dirty="0">
                <a:latin typeface="Avenir Next LT Pro Demi" panose="020B0704020202020204" pitchFamily="34" charset="0"/>
              </a:rPr>
              <a:t> a </a:t>
            </a:r>
            <a:r>
              <a:rPr lang="de-DE" dirty="0" err="1">
                <a:latin typeface="Avenir Next LT Pro Demi" panose="020B0704020202020204" pitchFamily="34" charset="0"/>
              </a:rPr>
              <a:t>lot</a:t>
            </a:r>
            <a:r>
              <a:rPr lang="de-DE" dirty="0">
                <a:latin typeface="Avenir Next LT Pro Demi" panose="020B0704020202020204" pitchFamily="34" charset="0"/>
              </a:rPr>
              <a:t> </a:t>
            </a:r>
            <a:r>
              <a:rPr lang="de-DE" dirty="0" err="1">
                <a:latin typeface="Avenir Next LT Pro Demi" panose="020B0704020202020204" pitchFamily="34" charset="0"/>
              </a:rPr>
              <a:t>more</a:t>
            </a:r>
            <a:r>
              <a:rPr lang="de-DE" dirty="0">
                <a:latin typeface="Avenir Next LT Pro Demi" panose="020B0704020202020204" pitchFamily="34" charset="0"/>
              </a:rPr>
              <a:t>.“</a:t>
            </a:r>
          </a:p>
        </p:txBody>
      </p:sp>
    </p:spTree>
    <p:extLst>
      <p:ext uri="{BB962C8B-B14F-4D97-AF65-F5344CB8AC3E}">
        <p14:creationId xmlns:p14="http://schemas.microsoft.com/office/powerpoint/2010/main" val="861103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8BADD10E-5E1C-4E7A-BD9B-5DB9AA5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Arial Nova Cond Light" panose="020B0306020202020204" pitchFamily="34" charset="0"/>
              </a:rPr>
              <a:t>Auswirkungen auf Marketing &amp; Branding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4C108AE-F14C-481D-A4BC-974727F86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1"/>
            <a:ext cx="4432300" cy="421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>
                <a:latin typeface="Arial Nova Cond Light" panose="020B0306020202020204" pitchFamily="34" charset="0"/>
              </a:rPr>
              <a:t>Price</a:t>
            </a:r>
          </a:p>
          <a:p>
            <a:r>
              <a:rPr lang="de-DE" sz="2000" dirty="0">
                <a:latin typeface="Arial Nova Cond Light" panose="020B0306020202020204" pitchFamily="34" charset="0"/>
              </a:rPr>
              <a:t>Hochpreisstrategie</a:t>
            </a:r>
          </a:p>
          <a:p>
            <a:pPr marL="0" indent="0">
              <a:buNone/>
            </a:pPr>
            <a:r>
              <a:rPr lang="de-DE" sz="2000" dirty="0">
                <a:latin typeface="Arial Nova Cond Light" panose="020B0306020202020204" pitchFamily="34" charset="0"/>
                <a:sym typeface="Wingdings" panose="05000000000000000000" pitchFamily="2" charset="2"/>
              </a:rPr>
              <a:t>     neuartige Software, wenig Konkurrenz</a:t>
            </a:r>
          </a:p>
          <a:p>
            <a:r>
              <a:rPr lang="de-DE" sz="2000" dirty="0">
                <a:latin typeface="Arial Nova Cond Light" panose="020B0306020202020204" pitchFamily="34" charset="0"/>
                <a:sym typeface="Wingdings" panose="05000000000000000000" pitchFamily="2" charset="2"/>
              </a:rPr>
              <a:t>Rabatte bei langfristiger Nutzung</a:t>
            </a:r>
          </a:p>
          <a:p>
            <a:r>
              <a:rPr lang="de-DE" sz="2000" dirty="0">
                <a:latin typeface="Arial Nova Cond Light" panose="020B0306020202020204" pitchFamily="34" charset="0"/>
                <a:sym typeface="Wingdings" panose="05000000000000000000" pitchFamily="2" charset="2"/>
              </a:rPr>
              <a:t>Preis abhängig von Unternehmensgröße</a:t>
            </a:r>
          </a:p>
          <a:p>
            <a:endParaRPr lang="de-DE" sz="2000" dirty="0">
              <a:latin typeface="Arial Nova Cond Light" panose="020B0306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2000" b="1" dirty="0">
                <a:latin typeface="Arial Nova Cond Light" panose="020B0306020202020204" pitchFamily="34" charset="0"/>
                <a:sym typeface="Wingdings" panose="05000000000000000000" pitchFamily="2" charset="2"/>
              </a:rPr>
              <a:t>Place</a:t>
            </a:r>
          </a:p>
          <a:p>
            <a:r>
              <a:rPr lang="de-DE" sz="2000" dirty="0">
                <a:latin typeface="Arial Nova Cond Light" panose="020B0306020202020204" pitchFamily="34" charset="0"/>
              </a:rPr>
              <a:t>Internet </a:t>
            </a:r>
            <a:r>
              <a:rPr lang="de-DE" sz="2000" dirty="0">
                <a:latin typeface="Arial Nova Cond Light" panose="020B0306020202020204" pitchFamily="34" charset="0"/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de-DE" sz="2000" dirty="0">
                <a:latin typeface="Arial Nova Cond Light" panose="020B0306020202020204" pitchFamily="34" charset="0"/>
                <a:sym typeface="Wingdings" panose="05000000000000000000" pitchFamily="2" charset="2"/>
              </a:rPr>
              <a:t>    Homepage</a:t>
            </a:r>
          </a:p>
          <a:p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0332A49-9830-462B-BD47-07B5A0503726}"/>
              </a:ext>
            </a:extLst>
          </p:cNvPr>
          <p:cNvSpPr txBox="1">
            <a:spLocks/>
          </p:cNvSpPr>
          <p:nvPr/>
        </p:nvSpPr>
        <p:spPr>
          <a:xfrm>
            <a:off x="5842000" y="1981201"/>
            <a:ext cx="5511800" cy="4737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b="1" dirty="0">
                <a:latin typeface="Arial Nova Cond Light" panose="020B0306020202020204" pitchFamily="34" charset="0"/>
              </a:rPr>
              <a:t>Promotion</a:t>
            </a:r>
          </a:p>
          <a:p>
            <a:r>
              <a:rPr lang="de-DE" sz="2000" dirty="0">
                <a:latin typeface="Arial Nova Cond Light" panose="020B0306020202020204" pitchFamily="34" charset="0"/>
              </a:rPr>
              <a:t>Zielgruppe: Führungskräfte</a:t>
            </a:r>
            <a:endParaRPr lang="de-DE" sz="2000" dirty="0">
              <a:latin typeface="Arial Nova Cond Light" panose="020B0306020202020204" pitchFamily="34" charset="0"/>
              <a:sym typeface="Wingdings" panose="05000000000000000000" pitchFamily="2" charset="2"/>
            </a:endParaRPr>
          </a:p>
          <a:p>
            <a:r>
              <a:rPr lang="de-DE" sz="2000" dirty="0">
                <a:latin typeface="Arial Nova Cond Light" panose="020B0306020202020204" pitchFamily="34" charset="0"/>
                <a:sym typeface="Wingdings" panose="05000000000000000000" pitchFamily="2" charset="2"/>
              </a:rPr>
              <a:t>Werbeanzeigen auf Seiten für Führungskräfte</a:t>
            </a:r>
          </a:p>
          <a:p>
            <a:r>
              <a:rPr lang="de-DE" sz="2000" dirty="0">
                <a:latin typeface="Arial Nova Cond Light" panose="020B0306020202020204" pitchFamily="34" charset="0"/>
                <a:sym typeface="Wingdings" panose="05000000000000000000" pitchFamily="2" charset="2"/>
              </a:rPr>
              <a:t>Posts in Foren für Führungskräfte</a:t>
            </a:r>
          </a:p>
          <a:p>
            <a:r>
              <a:rPr lang="de-DE" sz="2000" dirty="0">
                <a:latin typeface="Arial Nova Cond Light" panose="020B0306020202020204" pitchFamily="34" charset="0"/>
                <a:sym typeface="Wingdings" panose="05000000000000000000" pitchFamily="2" charset="2"/>
              </a:rPr>
              <a:t>Werbung über LinkedIn</a:t>
            </a:r>
          </a:p>
          <a:p>
            <a:endParaRPr lang="de-DE" sz="2000" dirty="0">
              <a:latin typeface="Arial Nova Cond Light" panose="020B0306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2000" b="1" dirty="0" err="1">
                <a:latin typeface="Arial Nova Cond Light" panose="020B0306020202020204" pitchFamily="34" charset="0"/>
                <a:sym typeface="Wingdings" panose="05000000000000000000" pitchFamily="2" charset="2"/>
              </a:rPr>
              <a:t>Product</a:t>
            </a:r>
            <a:endParaRPr lang="de-DE" sz="2000" b="1" dirty="0">
              <a:latin typeface="Arial Nova Cond Light" panose="020B0306020202020204" pitchFamily="34" charset="0"/>
              <a:sym typeface="Wingdings" panose="05000000000000000000" pitchFamily="2" charset="2"/>
            </a:endParaRPr>
          </a:p>
          <a:p>
            <a:r>
              <a:rPr lang="de-DE" sz="2000" dirty="0">
                <a:latin typeface="Arial Nova Cond Light" panose="020B0306020202020204" pitchFamily="34" charset="0"/>
              </a:rPr>
              <a:t>Software für Mitarbeiterzufriedenheit</a:t>
            </a:r>
            <a:endParaRPr lang="de-DE" sz="2000" dirty="0">
              <a:latin typeface="Arial Nova Cond Light" panose="020B0306020202020204" pitchFamily="34" charset="0"/>
              <a:sym typeface="Wingdings" panose="05000000000000000000" pitchFamily="2" charset="2"/>
            </a:endParaRPr>
          </a:p>
          <a:p>
            <a:r>
              <a:rPr lang="de-DE" sz="2000" dirty="0">
                <a:latin typeface="Arial Nova Cond Light" panose="020B0306020202020204" pitchFamily="34" charset="0"/>
                <a:sym typeface="Wingdings" panose="05000000000000000000" pitchFamily="2" charset="2"/>
              </a:rPr>
              <a:t>Nutzerfreundlich</a:t>
            </a:r>
          </a:p>
          <a:p>
            <a:r>
              <a:rPr lang="de-DE" sz="2000" dirty="0">
                <a:latin typeface="Arial Nova Cond Light" panose="020B0306020202020204" pitchFamily="34" charset="0"/>
                <a:sym typeface="Wingdings" panose="05000000000000000000" pitchFamily="2" charset="2"/>
              </a:rPr>
              <a:t>Keine Produktvariationen oder –</a:t>
            </a:r>
            <a:r>
              <a:rPr lang="de-DE" sz="2000" dirty="0" err="1">
                <a:latin typeface="Arial Nova Cond Light" panose="020B0306020202020204" pitchFamily="34" charset="0"/>
                <a:sym typeface="Wingdings" panose="05000000000000000000" pitchFamily="2" charset="2"/>
              </a:rPr>
              <a:t>differenzierungen</a:t>
            </a:r>
            <a:r>
              <a:rPr lang="de-DE" sz="2000" dirty="0">
                <a:latin typeface="Arial Nova Cond Light" panose="020B0306020202020204" pitchFamily="34" charset="0"/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de-DE" sz="2000" dirty="0">
                <a:latin typeface="Arial Nova Cond Light" panose="020B0306020202020204" pitchFamily="34" charset="0"/>
                <a:sym typeface="Wingdings" panose="05000000000000000000" pitchFamily="2" charset="2"/>
              </a:rPr>
              <a:t>     stärkere Marketingwirkung</a:t>
            </a:r>
          </a:p>
          <a:p>
            <a:endParaRPr lang="de-DE" sz="2000" dirty="0"/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905734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FC7565-E130-4BA6-A0F9-0F16A1BF9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04" y="3333990"/>
            <a:ext cx="2413000" cy="1325563"/>
          </a:xfrm>
        </p:spPr>
        <p:txBody>
          <a:bodyPr>
            <a:normAutofit/>
          </a:bodyPr>
          <a:lstStyle/>
          <a:p>
            <a:r>
              <a:rPr lang="de-DE" sz="3600" b="1" dirty="0">
                <a:latin typeface="Arial Nova Cond Light" panose="020B0306020202020204" pitchFamily="34" charset="0"/>
              </a:rPr>
              <a:t>Marketing-</a:t>
            </a:r>
            <a:br>
              <a:rPr lang="de-DE" sz="3600" b="1" dirty="0">
                <a:latin typeface="Arial Nova Cond Light" panose="020B0306020202020204" pitchFamily="34" charset="0"/>
              </a:rPr>
            </a:br>
            <a:r>
              <a:rPr lang="de-DE" sz="3600" b="1" dirty="0" err="1">
                <a:latin typeface="Arial Nova Cond Light" panose="020B0306020202020204" pitchFamily="34" charset="0"/>
              </a:rPr>
              <a:t>strategie</a:t>
            </a:r>
            <a:endParaRPr lang="de-DE" sz="3600" b="1" dirty="0">
              <a:latin typeface="Arial Nova Cond Light" panose="020B0306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391B23-9DFD-4481-B7E4-1FF925F6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5180" y="2352889"/>
            <a:ext cx="8338620" cy="3554751"/>
          </a:xfrm>
        </p:spPr>
        <p:txBody>
          <a:bodyPr>
            <a:normAutofit/>
          </a:bodyPr>
          <a:lstStyle/>
          <a:p>
            <a:r>
              <a:rPr lang="de-DE" sz="2000" b="1" dirty="0">
                <a:latin typeface="Arial Nova Cond Light" panose="020B0306020202020204" pitchFamily="34" charset="0"/>
              </a:rPr>
              <a:t>SEO Marketing (Search Engine </a:t>
            </a:r>
            <a:r>
              <a:rPr lang="de-DE" sz="2000" b="1" dirty="0" err="1">
                <a:latin typeface="Arial Nova Cond Light" panose="020B0306020202020204" pitchFamily="34" charset="0"/>
              </a:rPr>
              <a:t>Optimization</a:t>
            </a:r>
            <a:r>
              <a:rPr lang="de-DE" sz="2000" b="1" dirty="0">
                <a:latin typeface="Arial Nova Cond Light" panose="020B0306020202020204" pitchFamily="34" charset="0"/>
              </a:rPr>
              <a:t>)</a:t>
            </a:r>
          </a:p>
          <a:p>
            <a:pPr lvl="1"/>
            <a:r>
              <a:rPr lang="de-DE" sz="2000" dirty="0">
                <a:latin typeface="Arial Nova Cond Light" panose="020B0306020202020204" pitchFamily="34" charset="0"/>
              </a:rPr>
              <a:t>Qualitativ hochwertige Inhalte </a:t>
            </a:r>
            <a:r>
              <a:rPr lang="de-DE" sz="2000" dirty="0">
                <a:latin typeface="Arial Nova Cond Light" panose="020B0306020202020204" pitchFamily="34" charset="0"/>
                <a:sym typeface="Wingdings" panose="05000000000000000000" pitchFamily="2" charset="2"/>
              </a:rPr>
              <a:t> genaue Beschreibung unseres Produkts und Anwendungsfall</a:t>
            </a:r>
          </a:p>
          <a:p>
            <a:pPr lvl="1"/>
            <a:r>
              <a:rPr lang="de-DE" sz="2000" dirty="0">
                <a:latin typeface="Arial Nova Cond Light" panose="020B0306020202020204" pitchFamily="34" charset="0"/>
                <a:sym typeface="Wingdings" panose="05000000000000000000" pitchFamily="2" charset="2"/>
              </a:rPr>
              <a:t>Ansprechendes Design</a:t>
            </a:r>
          </a:p>
          <a:p>
            <a:pPr lvl="1"/>
            <a:r>
              <a:rPr lang="de-DE" sz="2000" dirty="0">
                <a:latin typeface="Arial Nova Cond Light" panose="020B0306020202020204" pitchFamily="34" charset="0"/>
                <a:sym typeface="Wingdings" panose="05000000000000000000" pitchFamily="2" charset="2"/>
              </a:rPr>
              <a:t>Interne Verknüpfungen</a:t>
            </a:r>
          </a:p>
          <a:p>
            <a:pPr lvl="1"/>
            <a:r>
              <a:rPr lang="de-DE" sz="2000" dirty="0">
                <a:latin typeface="Arial Nova Cond Light" panose="020B0306020202020204" pitchFamily="34" charset="0"/>
                <a:sym typeface="Wingdings" panose="05000000000000000000" pitchFamily="2" charset="2"/>
              </a:rPr>
              <a:t>Bild-Tags und Videobeschreibungen</a:t>
            </a:r>
          </a:p>
          <a:p>
            <a:pPr marL="457200" lvl="1" indent="0">
              <a:buNone/>
            </a:pPr>
            <a:endParaRPr lang="de-DE" sz="2000" dirty="0">
              <a:latin typeface="Arial Nova Cond Light" panose="020B0306020202020204" pitchFamily="34" charset="0"/>
              <a:sym typeface="Wingdings" panose="05000000000000000000" pitchFamily="2" charset="2"/>
            </a:endParaRPr>
          </a:p>
          <a:p>
            <a:r>
              <a:rPr lang="de-DE" sz="2000" b="1" dirty="0">
                <a:latin typeface="Arial Nova Cond Light" panose="020B0306020202020204" pitchFamily="34" charset="0"/>
                <a:sym typeface="Wingdings" panose="05000000000000000000" pitchFamily="2" charset="2"/>
              </a:rPr>
              <a:t>E-Mail-Marketing</a:t>
            </a:r>
          </a:p>
          <a:p>
            <a:pPr lvl="1"/>
            <a:r>
              <a:rPr lang="de-DE" sz="2000" dirty="0">
                <a:latin typeface="Arial Nova Cond Light" panose="020B0306020202020204" pitchFamily="34" charset="0"/>
                <a:sym typeface="Wingdings" panose="05000000000000000000" pitchFamily="2" charset="2"/>
              </a:rPr>
              <a:t>Langfristige Bindung der Kunden an unser Unternehmen durch E-Mail Marketing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954F711-1AFF-4522-AFAF-ECC3997307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Arial Nova Cond Light" panose="020B0306020202020204" pitchFamily="34" charset="0"/>
              </a:rPr>
              <a:t>Auswirkungen auf Marketing &amp; Branding</a:t>
            </a:r>
          </a:p>
        </p:txBody>
      </p:sp>
    </p:spTree>
    <p:extLst>
      <p:ext uri="{BB962C8B-B14F-4D97-AF65-F5344CB8AC3E}">
        <p14:creationId xmlns:p14="http://schemas.microsoft.com/office/powerpoint/2010/main" val="4098890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A1AA5B10-5674-4232-A74C-C2F533CC330E}"/>
              </a:ext>
            </a:extLst>
          </p:cNvPr>
          <p:cNvSpPr/>
          <p:nvPr/>
        </p:nvSpPr>
        <p:spPr>
          <a:xfrm>
            <a:off x="4140922" y="1939721"/>
            <a:ext cx="3407410" cy="3342640"/>
          </a:xfrm>
          <a:prstGeom prst="ellipse">
            <a:avLst/>
          </a:prstGeom>
          <a:solidFill>
            <a:srgbClr val="FFCC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>
              <a:latin typeface="Arial Nova Cond Light" panose="020B0306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16E9E5-7422-4896-B71F-A011F970B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51" y="2856600"/>
            <a:ext cx="1908153" cy="1325563"/>
          </a:xfrm>
        </p:spPr>
        <p:txBody>
          <a:bodyPr>
            <a:normAutofit/>
          </a:bodyPr>
          <a:lstStyle/>
          <a:p>
            <a:r>
              <a:rPr lang="de-DE" sz="3600" b="1" dirty="0">
                <a:latin typeface="Arial Nova Cond Light" panose="020B0306020202020204" pitchFamily="34" charset="0"/>
              </a:rPr>
              <a:t>Branding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D36843A-B309-49BB-BE54-CA2CF31AC362}"/>
              </a:ext>
            </a:extLst>
          </p:cNvPr>
          <p:cNvSpPr txBox="1"/>
          <p:nvPr/>
        </p:nvSpPr>
        <p:spPr>
          <a:xfrm>
            <a:off x="6697745" y="1676833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 Nova Cond Light" panose="020B0306020202020204" pitchFamily="34" charset="0"/>
              </a:rPr>
              <a:t>Lächelnder Smiley als primäres Symbol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639C22-A84C-41CF-819B-8557DAAF1651}"/>
              </a:ext>
            </a:extLst>
          </p:cNvPr>
          <p:cNvSpPr txBox="1"/>
          <p:nvPr/>
        </p:nvSpPr>
        <p:spPr>
          <a:xfrm>
            <a:off x="6870465" y="4977875"/>
            <a:ext cx="19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 Nova Cond Light" panose="020B0306020202020204" pitchFamily="34" charset="0"/>
              </a:rPr>
              <a:t>Freundliche, helle Farben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D1E3B38-D8C9-4A07-A7B9-817B38E834FE}"/>
              </a:ext>
            </a:extLst>
          </p:cNvPr>
          <p:cNvSpPr txBox="1"/>
          <p:nvPr/>
        </p:nvSpPr>
        <p:spPr>
          <a:xfrm>
            <a:off x="3155975" y="1609936"/>
            <a:ext cx="2509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 Nova Cond Light" panose="020B0306020202020204" pitchFamily="34" charset="0"/>
              </a:rPr>
              <a:t>Markenprodukt vermittelt Qualität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2347158-F466-41B5-8B0B-3DAFFC5B5501}"/>
              </a:ext>
            </a:extLst>
          </p:cNvPr>
          <p:cNvSpPr/>
          <p:nvPr/>
        </p:nvSpPr>
        <p:spPr>
          <a:xfrm>
            <a:off x="2666075" y="470561"/>
            <a:ext cx="3407410" cy="3196044"/>
          </a:xfrm>
          <a:prstGeom prst="ellipse">
            <a:avLst/>
          </a:prstGeom>
          <a:noFill/>
          <a:ln w="28575">
            <a:solidFill>
              <a:srgbClr val="FFCC99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>
              <a:solidFill>
                <a:srgbClr val="FFCC99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E24179E-D002-4E42-BE81-FE12F2532E2F}"/>
              </a:ext>
            </a:extLst>
          </p:cNvPr>
          <p:cNvSpPr/>
          <p:nvPr/>
        </p:nvSpPr>
        <p:spPr>
          <a:xfrm>
            <a:off x="5851503" y="543675"/>
            <a:ext cx="3407410" cy="3214241"/>
          </a:xfrm>
          <a:prstGeom prst="ellipse">
            <a:avLst/>
          </a:prstGeom>
          <a:noFill/>
          <a:ln w="28575">
            <a:solidFill>
              <a:srgbClr val="FFCC99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>
              <a:latin typeface="Arial Nova Cond Light" panose="020B0306020202020204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388F538-A829-40B8-8A6D-0D4AC99D0035}"/>
              </a:ext>
            </a:extLst>
          </p:cNvPr>
          <p:cNvSpPr/>
          <p:nvPr/>
        </p:nvSpPr>
        <p:spPr>
          <a:xfrm>
            <a:off x="5851049" y="3306444"/>
            <a:ext cx="3407410" cy="3214241"/>
          </a:xfrm>
          <a:prstGeom prst="ellipse">
            <a:avLst/>
          </a:prstGeom>
          <a:noFill/>
          <a:ln w="28575">
            <a:solidFill>
              <a:srgbClr val="FFCC99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 dirty="0">
              <a:latin typeface="Arial Nova Cond Light" panose="020B0306020202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F23BD1A-E311-4AA9-97B9-69A5FAFDFEF8}"/>
              </a:ext>
            </a:extLst>
          </p:cNvPr>
          <p:cNvSpPr/>
          <p:nvPr/>
        </p:nvSpPr>
        <p:spPr>
          <a:xfrm>
            <a:off x="2666529" y="3306444"/>
            <a:ext cx="3407410" cy="3214241"/>
          </a:xfrm>
          <a:prstGeom prst="ellipse">
            <a:avLst/>
          </a:prstGeom>
          <a:noFill/>
          <a:ln w="28575">
            <a:solidFill>
              <a:srgbClr val="FFCC99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>
              <a:latin typeface="Arial Nova Cond Light" panose="020B0306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BB2C2B4-790F-44C1-ABAB-164C55F78508}"/>
              </a:ext>
            </a:extLst>
          </p:cNvPr>
          <p:cNvSpPr txBox="1"/>
          <p:nvPr/>
        </p:nvSpPr>
        <p:spPr>
          <a:xfrm>
            <a:off x="2894095" y="4958809"/>
            <a:ext cx="2509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 Nova Cond Light" panose="020B0306020202020204" pitchFamily="34" charset="0"/>
              </a:rPr>
              <a:t>Erleichtert den Kaufprozess für Kunden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2B6D7B-40CF-403B-9CA8-2311B1C1E6F9}"/>
              </a:ext>
            </a:extLst>
          </p:cNvPr>
          <p:cNvSpPr txBox="1"/>
          <p:nvPr/>
        </p:nvSpPr>
        <p:spPr>
          <a:xfrm>
            <a:off x="4481917" y="2980773"/>
            <a:ext cx="2725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latin typeface="Arial Nova Cond Light" panose="020B0306020202020204" pitchFamily="34" charset="0"/>
              </a:rPr>
              <a:t>Product</a:t>
            </a:r>
            <a:r>
              <a:rPr lang="de-DE" sz="3200" dirty="0">
                <a:latin typeface="Arial Nova Cond Light" panose="020B0306020202020204" pitchFamily="34" charset="0"/>
              </a:rPr>
              <a:t> </a:t>
            </a:r>
          </a:p>
          <a:p>
            <a:pPr algn="ctr"/>
            <a:r>
              <a:rPr lang="de-DE" sz="3200" dirty="0">
                <a:latin typeface="Arial Nova Cond Light" panose="020B0306020202020204" pitchFamily="34" charset="0"/>
              </a:rPr>
              <a:t>Branding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0BA7E48-DAFB-4EFF-B6FB-17D980006221}"/>
              </a:ext>
            </a:extLst>
          </p:cNvPr>
          <p:cNvSpPr txBox="1"/>
          <p:nvPr/>
        </p:nvSpPr>
        <p:spPr>
          <a:xfrm>
            <a:off x="172720" y="6004059"/>
            <a:ext cx="78028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Unternehmen steht im Hintergrund, das einzelne Produkt wird beworben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DF02866-9CB1-405C-82E4-08AC9B4EFF84}"/>
              </a:ext>
            </a:extLst>
          </p:cNvPr>
          <p:cNvSpPr txBox="1">
            <a:spLocks/>
          </p:cNvSpPr>
          <p:nvPr/>
        </p:nvSpPr>
        <p:spPr>
          <a:xfrm>
            <a:off x="407695" y="3739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Arial Nova Cond Light" panose="020B0306020202020204" pitchFamily="34" charset="0"/>
              </a:rPr>
              <a:t>Auswirkungen auf Marketing &amp; Branding</a:t>
            </a:r>
          </a:p>
        </p:txBody>
      </p:sp>
    </p:spTree>
    <p:extLst>
      <p:ext uri="{BB962C8B-B14F-4D97-AF65-F5344CB8AC3E}">
        <p14:creationId xmlns:p14="http://schemas.microsoft.com/office/powerpoint/2010/main" val="4141302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4EE4E9-9141-4BC2-93C2-27CD4567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850" y="2132012"/>
            <a:ext cx="6457950" cy="2593975"/>
          </a:xfrm>
        </p:spPr>
        <p:txBody>
          <a:bodyPr>
            <a:normAutofit/>
          </a:bodyPr>
          <a:lstStyle/>
          <a:p>
            <a:pPr algn="ctr"/>
            <a:r>
              <a:rPr lang="de-DE" sz="7200" dirty="0">
                <a:latin typeface="Arial Nova Cond Light" panose="020B0306020202020204" pitchFamily="34" charset="0"/>
              </a:rPr>
              <a:t>Zielgruppenanalyse</a:t>
            </a:r>
          </a:p>
        </p:txBody>
      </p:sp>
    </p:spTree>
    <p:extLst>
      <p:ext uri="{BB962C8B-B14F-4D97-AF65-F5344CB8AC3E}">
        <p14:creationId xmlns:p14="http://schemas.microsoft.com/office/powerpoint/2010/main" val="3433480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8BADD10E-5E1C-4E7A-BD9B-5DB9AA5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Arial Nova Cond Light" panose="020B0306020202020204" pitchFamily="34" charset="0"/>
              </a:rPr>
              <a:t>Zielgruppenanalyse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4C108AE-F14C-481D-A4BC-974727F86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9096"/>
            <a:ext cx="10261600" cy="3186793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1800"/>
              </a:spcAft>
            </a:pP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Geschäftskunden mit Fokus auf Führungskräfte </a:t>
            </a:r>
          </a:p>
          <a:p>
            <a:pPr algn="just">
              <a:lnSpc>
                <a:spcPct val="107000"/>
              </a:lnSpc>
              <a:spcAft>
                <a:spcPts val="1800"/>
              </a:spcAft>
            </a:pP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Interesse an der Mitarbeiterzufriedenheit, Analyse und Verbesserung</a:t>
            </a:r>
          </a:p>
          <a:p>
            <a:pPr algn="just">
              <a:lnSpc>
                <a:spcPct val="107000"/>
              </a:lnSpc>
              <a:spcAft>
                <a:spcPts val="1800"/>
              </a:spcAft>
            </a:pP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Kaufmotiv: Feststellung der Mitarbeiterzufriedenheit und die Entdeckung, welche Verbesserungsmöglichkeiten am besten helfen</a:t>
            </a:r>
          </a:p>
          <a:p>
            <a:pPr algn="just">
              <a:lnSpc>
                <a:spcPct val="107000"/>
              </a:lnSpc>
              <a:spcAft>
                <a:spcPts val="1800"/>
              </a:spcAft>
            </a:pP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Kaufentscheidung durch Vermögen und Führungskräfte</a:t>
            </a:r>
          </a:p>
        </p:txBody>
      </p:sp>
    </p:spTree>
    <p:extLst>
      <p:ext uri="{BB962C8B-B14F-4D97-AF65-F5344CB8AC3E}">
        <p14:creationId xmlns:p14="http://schemas.microsoft.com/office/powerpoint/2010/main" val="2909259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4EE4E9-9141-4BC2-93C2-27CD4567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850" y="2132012"/>
            <a:ext cx="6457950" cy="2593975"/>
          </a:xfrm>
        </p:spPr>
        <p:txBody>
          <a:bodyPr>
            <a:normAutofit/>
          </a:bodyPr>
          <a:lstStyle/>
          <a:p>
            <a:pPr algn="ctr"/>
            <a:r>
              <a:rPr lang="de-DE" sz="7200" dirty="0">
                <a:latin typeface="Arial Nova Cond Light" panose="020B0306020202020204" pitchFamily="34" charset="0"/>
              </a:rPr>
              <a:t>Aktivitätsdiagramm</a:t>
            </a:r>
          </a:p>
        </p:txBody>
      </p:sp>
    </p:spTree>
    <p:extLst>
      <p:ext uri="{BB962C8B-B14F-4D97-AF65-F5344CB8AC3E}">
        <p14:creationId xmlns:p14="http://schemas.microsoft.com/office/powerpoint/2010/main" val="3037418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B5E8AAC-952C-4936-BBFD-AAF68C619CDD}"/>
              </a:ext>
            </a:extLst>
          </p:cNvPr>
          <p:cNvSpPr/>
          <p:nvPr/>
        </p:nvSpPr>
        <p:spPr>
          <a:xfrm>
            <a:off x="0" y="1181100"/>
            <a:ext cx="5397500" cy="80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CC654E0-7624-40FD-813D-10D8BCD7D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856" y="0"/>
            <a:ext cx="3644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43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0D1339-D51A-4326-B02A-4FAE9183D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2225278"/>
            <a:ext cx="10515600" cy="1325563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ctr"/>
            <a:r>
              <a:rPr lang="de-DE" sz="8800" b="1" dirty="0">
                <a:solidFill>
                  <a:srgbClr val="FFC000"/>
                </a:solidFill>
                <a:latin typeface="Arial Nova Cond Light" panose="020B0306020202020204" pitchFamily="34" charset="0"/>
              </a:rPr>
              <a:t>Mission Smile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3B6F9C-D85D-46C5-915F-40D6407A4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3871118"/>
            <a:ext cx="10515600" cy="6048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3600" dirty="0" err="1">
                <a:latin typeface="Arial Nova Cond Light" panose="020B0306020202020204" pitchFamily="34" charset="0"/>
              </a:rPr>
              <a:t>We</a:t>
            </a:r>
            <a:r>
              <a:rPr lang="de-DE" sz="3600" dirty="0">
                <a:latin typeface="Arial Nova Cond Light" panose="020B0306020202020204" pitchFamily="34" charset="0"/>
              </a:rPr>
              <a:t> </a:t>
            </a:r>
            <a:r>
              <a:rPr lang="de-DE" sz="3600" dirty="0" err="1">
                <a:latin typeface="Arial Nova Cond Light" panose="020B0306020202020204" pitchFamily="34" charset="0"/>
              </a:rPr>
              <a:t>create</a:t>
            </a:r>
            <a:r>
              <a:rPr lang="de-DE" sz="3600" dirty="0">
                <a:latin typeface="Arial Nova Cond Light" panose="020B0306020202020204" pitchFamily="34" charset="0"/>
              </a:rPr>
              <a:t> </a:t>
            </a:r>
            <a:r>
              <a:rPr lang="de-DE" sz="3600" dirty="0" err="1">
                <a:latin typeface="Arial Nova Cond Light" panose="020B0306020202020204" pitchFamily="34" charset="0"/>
              </a:rPr>
              <a:t>Happiness</a:t>
            </a:r>
            <a:r>
              <a:rPr lang="de-DE" sz="3600" dirty="0">
                <a:latin typeface="Arial Nova Cond Light" panose="020B0306020202020204" pitchFamily="34" charset="0"/>
              </a:rPr>
              <a:t>!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197559D-92B5-47B3-B139-C7801CE5FFA3}"/>
              </a:ext>
            </a:extLst>
          </p:cNvPr>
          <p:cNvCxnSpPr/>
          <p:nvPr/>
        </p:nvCxnSpPr>
        <p:spPr>
          <a:xfrm>
            <a:off x="5041900" y="3657600"/>
            <a:ext cx="1968500" cy="0"/>
          </a:xfrm>
          <a:prstGeom prst="line">
            <a:avLst/>
          </a:prstGeom>
          <a:ln w="38100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BDA5265-34AB-488C-AF1A-0323F809701F}"/>
              </a:ext>
            </a:extLst>
          </p:cNvPr>
          <p:cNvSpPr txBox="1"/>
          <p:nvPr/>
        </p:nvSpPr>
        <p:spPr>
          <a:xfrm>
            <a:off x="10655300" y="469900"/>
            <a:ext cx="153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25.01.2022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B3E99E2-4336-4FF5-A370-07036C1B88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4" t="34404" r="15215" b="34404"/>
          <a:stretch/>
        </p:blipFill>
        <p:spPr>
          <a:xfrm>
            <a:off x="2381249" y="1924943"/>
            <a:ext cx="7575992" cy="325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35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4EE4E9-9141-4BC2-93C2-27CD4567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850" y="2132012"/>
            <a:ext cx="6210300" cy="2593975"/>
          </a:xfrm>
        </p:spPr>
        <p:txBody>
          <a:bodyPr>
            <a:normAutofit/>
          </a:bodyPr>
          <a:lstStyle/>
          <a:p>
            <a:pPr algn="ctr"/>
            <a:r>
              <a:rPr lang="de-DE" sz="7200" dirty="0">
                <a:latin typeface="Arial Nova Cond Light" panose="020B0306020202020204" pitchFamily="34" charset="0"/>
              </a:rPr>
              <a:t>Vorgehensweise</a:t>
            </a:r>
          </a:p>
        </p:txBody>
      </p:sp>
    </p:spTree>
    <p:extLst>
      <p:ext uri="{BB962C8B-B14F-4D97-AF65-F5344CB8AC3E}">
        <p14:creationId xmlns:p14="http://schemas.microsoft.com/office/powerpoint/2010/main" val="1816002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feil: nach unten 16">
            <a:extLst>
              <a:ext uri="{FF2B5EF4-FFF2-40B4-BE49-F238E27FC236}">
                <a16:creationId xmlns:a16="http://schemas.microsoft.com/office/drawing/2014/main" id="{A749CA70-1C5E-4A1F-8E52-BAE5FC87C948}"/>
              </a:ext>
            </a:extLst>
          </p:cNvPr>
          <p:cNvSpPr/>
          <p:nvPr/>
        </p:nvSpPr>
        <p:spPr>
          <a:xfrm>
            <a:off x="2085807" y="1839543"/>
            <a:ext cx="7876900" cy="4933398"/>
          </a:xfrm>
          <a:prstGeom prst="downArrow">
            <a:avLst>
              <a:gd name="adj1" fmla="val 92253"/>
              <a:gd name="adj2" fmla="val 50000"/>
            </a:avLst>
          </a:prstGeom>
          <a:solidFill>
            <a:schemeClr val="bg1"/>
          </a:solidFill>
          <a:ln w="28575">
            <a:solidFill>
              <a:srgbClr val="FFCC00"/>
            </a:solidFill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D84310-52AE-4CAC-BF78-E2635720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 Nova Cond Light" panose="020B0306020202020204" pitchFamily="34" charset="0"/>
              </a:rPr>
              <a:t>Vorgehensweise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6E7BAD-B139-458F-BAAA-46BBD8A5C21D}"/>
              </a:ext>
            </a:extLst>
          </p:cNvPr>
          <p:cNvSpPr txBox="1"/>
          <p:nvPr/>
        </p:nvSpPr>
        <p:spPr>
          <a:xfrm>
            <a:off x="3958545" y="4440134"/>
            <a:ext cx="4274910" cy="2052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de-DE" sz="1600" b="1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Programmierung</a:t>
            </a:r>
            <a:r>
              <a:rPr lang="de-DE" sz="16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Duc, Patrick, Hannah, Sofie</a:t>
            </a:r>
          </a:p>
          <a:p>
            <a:pPr lvl="0" algn="ctr">
              <a:lnSpc>
                <a:spcPct val="107000"/>
              </a:lnSpc>
            </a:pPr>
            <a:r>
              <a:rPr lang="de-DE" sz="1600" b="1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</a:t>
            </a:r>
            <a:r>
              <a:rPr lang="de-DE" sz="16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Alisa + Hannah L.</a:t>
            </a:r>
          </a:p>
          <a:p>
            <a:pPr lvl="0" algn="ctr">
              <a:lnSpc>
                <a:spcPct val="107000"/>
              </a:lnSpc>
            </a:pPr>
            <a:r>
              <a:rPr lang="de-DE" sz="1600" b="1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Präsentationen</a:t>
            </a:r>
            <a:r>
              <a:rPr lang="de-DE" sz="16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Sofie</a:t>
            </a:r>
          </a:p>
          <a:p>
            <a:pPr lvl="0" algn="ctr">
              <a:lnSpc>
                <a:spcPct val="107000"/>
              </a:lnSpc>
            </a:pPr>
            <a:r>
              <a:rPr lang="de-DE" sz="1600" b="1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Doku</a:t>
            </a:r>
            <a:r>
              <a:rPr lang="de-DE" sz="16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Hannah L. </a:t>
            </a:r>
          </a:p>
          <a:p>
            <a:pPr lvl="0" algn="ctr">
              <a:lnSpc>
                <a:spcPct val="107000"/>
              </a:lnSpc>
            </a:pPr>
            <a:r>
              <a:rPr lang="de-DE" sz="16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Rest unterstützend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de-DE" sz="1600" b="1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Internes Feedback</a:t>
            </a:r>
            <a:r>
              <a:rPr lang="de-DE" sz="16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Alisa</a:t>
            </a:r>
          </a:p>
          <a:p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393B0763-5A88-4819-A1C5-116466D1C0C0}"/>
              </a:ext>
            </a:extLst>
          </p:cNvPr>
          <p:cNvSpPr/>
          <p:nvPr/>
        </p:nvSpPr>
        <p:spPr>
          <a:xfrm>
            <a:off x="3956180" y="2066435"/>
            <a:ext cx="1778400" cy="997200"/>
          </a:xfrm>
          <a:prstGeom prst="roundRect">
            <a:avLst/>
          </a:prstGeom>
          <a:solidFill>
            <a:srgbClr val="FFFFCC"/>
          </a:solidFill>
          <a:ln w="28575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 Nova Cond Light" panose="020B0306020202020204" pitchFamily="34" charset="0"/>
              </a:rPr>
              <a:t>Systementwurf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E21261B-6E93-45EB-91B1-9203D54BDD25}"/>
              </a:ext>
            </a:extLst>
          </p:cNvPr>
          <p:cNvSpPr/>
          <p:nvPr/>
        </p:nvSpPr>
        <p:spPr>
          <a:xfrm>
            <a:off x="5821422" y="2067042"/>
            <a:ext cx="1778400" cy="996593"/>
          </a:xfrm>
          <a:prstGeom prst="roundRect">
            <a:avLst/>
          </a:prstGeom>
          <a:solidFill>
            <a:srgbClr val="FFFFCC"/>
          </a:solidFill>
          <a:ln w="28575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Projekt Vorgehen</a:t>
            </a:r>
            <a:endParaRPr lang="de-DE" dirty="0">
              <a:solidFill>
                <a:schemeClr val="tx1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6A8BAB92-A8EC-4160-BB79-BE8A58A53176}"/>
              </a:ext>
            </a:extLst>
          </p:cNvPr>
          <p:cNvSpPr/>
          <p:nvPr/>
        </p:nvSpPr>
        <p:spPr>
          <a:xfrm>
            <a:off x="7686664" y="2053761"/>
            <a:ext cx="1779139" cy="996593"/>
          </a:xfrm>
          <a:prstGeom prst="roundRect">
            <a:avLst/>
          </a:prstGeom>
          <a:solidFill>
            <a:srgbClr val="FFFFCC"/>
          </a:solidFill>
          <a:ln w="28575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Wirtschaftliche Analyse</a:t>
            </a:r>
            <a:endParaRPr lang="de-DE" dirty="0">
              <a:solidFill>
                <a:schemeClr val="tx1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DF497166-7AF1-4310-BA75-FF2E2E2B4E8F}"/>
              </a:ext>
            </a:extLst>
          </p:cNvPr>
          <p:cNvSpPr/>
          <p:nvPr/>
        </p:nvSpPr>
        <p:spPr>
          <a:xfrm>
            <a:off x="3956180" y="3182648"/>
            <a:ext cx="5509622" cy="996593"/>
          </a:xfrm>
          <a:prstGeom prst="roundRect">
            <a:avLst/>
          </a:prstGeom>
          <a:solidFill>
            <a:srgbClr val="FFFFCC"/>
          </a:solidFill>
          <a:ln w="28575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Entwicklung</a:t>
            </a:r>
            <a:endParaRPr lang="de-DE" dirty="0">
              <a:solidFill>
                <a:schemeClr val="tx1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2AED49C9-84D7-44F1-A244-0F7A67A8719E}"/>
              </a:ext>
            </a:extLst>
          </p:cNvPr>
          <p:cNvSpPr/>
          <p:nvPr/>
        </p:nvSpPr>
        <p:spPr>
          <a:xfrm>
            <a:off x="2571306" y="2057770"/>
            <a:ext cx="1298032" cy="2121471"/>
          </a:xfrm>
          <a:prstGeom prst="roundRect">
            <a:avLst/>
          </a:prstGeom>
          <a:solidFill>
            <a:srgbClr val="FFFFCC"/>
          </a:solidFill>
          <a:ln w="28575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Dokumentation</a:t>
            </a:r>
            <a:endParaRPr lang="de-DE" dirty="0">
              <a:solidFill>
                <a:schemeClr val="tx1"/>
              </a:solidFill>
              <a:latin typeface="Arial Nova Cond Light" panose="020B03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295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4EE4E9-9141-4BC2-93C2-27CD4567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850" y="2132012"/>
            <a:ext cx="6210300" cy="2593975"/>
          </a:xfrm>
        </p:spPr>
        <p:txBody>
          <a:bodyPr>
            <a:normAutofit/>
          </a:bodyPr>
          <a:lstStyle/>
          <a:p>
            <a:pPr algn="ctr"/>
            <a:r>
              <a:rPr lang="de-DE" sz="7200" dirty="0">
                <a:latin typeface="Arial Nova Cond Light" panose="020B0306020202020204" pitchFamily="34" charset="0"/>
              </a:rPr>
              <a:t>Technischer Hintergrund</a:t>
            </a:r>
          </a:p>
        </p:txBody>
      </p:sp>
    </p:spTree>
    <p:extLst>
      <p:ext uri="{BB962C8B-B14F-4D97-AF65-F5344CB8AC3E}">
        <p14:creationId xmlns:p14="http://schemas.microsoft.com/office/powerpoint/2010/main" val="2851393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1485E9-4DC6-421B-BBF6-0353987B9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63" y="300037"/>
            <a:ext cx="10515600" cy="1325563"/>
          </a:xfrm>
        </p:spPr>
        <p:txBody>
          <a:bodyPr/>
          <a:lstStyle/>
          <a:p>
            <a:r>
              <a:rPr lang="de-DE" dirty="0"/>
              <a:t>Softwarearchitektur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FA4D23-C98B-45B8-B61D-D15E564F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137" y="1641705"/>
            <a:ext cx="5434738" cy="5181960"/>
          </a:xfr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07D7841-A8C5-41E7-B5FE-BA599847158D}"/>
              </a:ext>
            </a:extLst>
          </p:cNvPr>
          <p:cNvCxnSpPr>
            <a:cxnSpLocks/>
          </p:cNvCxnSpPr>
          <p:nvPr/>
        </p:nvCxnSpPr>
        <p:spPr>
          <a:xfrm>
            <a:off x="0" y="1625600"/>
            <a:ext cx="5080000" cy="0"/>
          </a:xfrm>
          <a:prstGeom prst="line">
            <a:avLst/>
          </a:prstGeom>
          <a:ln w="285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018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3C4E05-C291-4F3C-99D5-5EA9EB66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C5076391-6F39-493D-B273-0663F65F1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4258113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4EE4E9-9141-4BC2-93C2-27CD4567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850" y="2132012"/>
            <a:ext cx="6210300" cy="2593975"/>
          </a:xfrm>
        </p:spPr>
        <p:txBody>
          <a:bodyPr>
            <a:normAutofit/>
          </a:bodyPr>
          <a:lstStyle/>
          <a:p>
            <a:pPr algn="ctr"/>
            <a:r>
              <a:rPr lang="de-DE" sz="7200" dirty="0" err="1">
                <a:latin typeface="Arial Nova Cond Light" panose="020B0306020202020204" pitchFamily="34" charset="0"/>
              </a:rPr>
              <a:t>Our</a:t>
            </a:r>
            <a:r>
              <a:rPr lang="de-DE" sz="7200" dirty="0">
                <a:latin typeface="Arial Nova Cond Light" panose="020B0306020202020204" pitchFamily="34" charset="0"/>
              </a:rPr>
              <a:t> Vision</a:t>
            </a:r>
          </a:p>
        </p:txBody>
      </p:sp>
    </p:spTree>
    <p:extLst>
      <p:ext uri="{BB962C8B-B14F-4D97-AF65-F5344CB8AC3E}">
        <p14:creationId xmlns:p14="http://schemas.microsoft.com/office/powerpoint/2010/main" val="3102526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A03E6-93F6-4EB3-9DC7-D998D80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 Nova Cond Light" panose="020B0306020202020204" pitchFamily="34" charset="0"/>
              </a:rPr>
              <a:t>Our</a:t>
            </a:r>
            <a:r>
              <a:rPr lang="de-DE" dirty="0">
                <a:latin typeface="Arial Nova Cond Light" panose="020B0306020202020204" pitchFamily="34" charset="0"/>
              </a:rPr>
              <a:t> 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07D2A-BBC4-4FA1-9E75-BE69F14E9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2400" b="1" i="1" dirty="0">
              <a:effectLst/>
              <a:latin typeface="Arial Nova Cond Light" panose="020B03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2400" b="1" i="1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Untersuchung der Mitarbeiterzufriedenheit in Unternehmen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dirty="0">
              <a:effectLst/>
              <a:latin typeface="Arial Nova Cond Light" panose="020B03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300"/>
              </a:spcAft>
              <a:buNone/>
            </a:pP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woran erkennt man zufriedene Mitarbeiter? </a:t>
            </a: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sie </a:t>
            </a: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lächeln</a:t>
            </a:r>
          </a:p>
          <a:p>
            <a:pPr marL="0" indent="0">
              <a:lnSpc>
                <a:spcPct val="107000"/>
              </a:lnSpc>
              <a:spcAft>
                <a:spcPts val="300"/>
              </a:spcAft>
              <a:buNone/>
            </a:pP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Stimmungserkennung anhand des Gesichtsausdrucks durch Software</a:t>
            </a:r>
          </a:p>
          <a:p>
            <a:pPr marL="0" indent="0">
              <a:lnSpc>
                <a:spcPct val="107000"/>
              </a:lnSpc>
              <a:spcAft>
                <a:spcPts val="300"/>
              </a:spcAft>
              <a:buNone/>
            </a:pP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Darstellung als Zufriedenheitsampel/ Stimmungsbarometer</a:t>
            </a:r>
          </a:p>
          <a:p>
            <a:pPr marL="0" indent="0">
              <a:lnSpc>
                <a:spcPct val="107000"/>
              </a:lnSpc>
              <a:spcAft>
                <a:spcPts val="300"/>
              </a:spcAft>
              <a:buNone/>
            </a:pP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de-DE" sz="20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anhand Stimmungsbarometer dann personalisierte Vorschläge, wie man Stimmung verbessern kann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5865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F4EB569-4243-4182-9DBA-DE46F3475ADE}"/>
              </a:ext>
            </a:extLst>
          </p:cNvPr>
          <p:cNvSpPr txBox="1"/>
          <p:nvPr/>
        </p:nvSpPr>
        <p:spPr>
          <a:xfrm>
            <a:off x="3232150" y="2828835"/>
            <a:ext cx="572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dirty="0">
                <a:latin typeface="Arial Nova Cond Light" panose="020B0306020202020204" pitchFamily="34" charset="0"/>
              </a:rPr>
              <a:t>Unser Service</a:t>
            </a:r>
          </a:p>
        </p:txBody>
      </p:sp>
    </p:spTree>
    <p:extLst>
      <p:ext uri="{BB962C8B-B14F-4D97-AF65-F5344CB8AC3E}">
        <p14:creationId xmlns:p14="http://schemas.microsoft.com/office/powerpoint/2010/main" val="3213137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FE3BF6-9CFE-4206-8D70-888BFBCE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Leistungsbeschreibung</a:t>
            </a:r>
            <a:endParaRPr lang="de-DE" dirty="0">
              <a:latin typeface="Arial Nova Cond Light" panose="020B0306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6353C8-163B-4DDF-A47C-DDAEFCE28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0932"/>
          </a:xfrm>
        </p:spPr>
        <p:txBody>
          <a:bodyPr>
            <a:normAutofit fontScale="47500" lnSpcReduction="20000"/>
          </a:bodyPr>
          <a:lstStyle/>
          <a:p>
            <a:pPr lvl="1">
              <a:lnSpc>
                <a:spcPct val="120000"/>
              </a:lnSpc>
            </a:pPr>
            <a:r>
              <a:rPr lang="de-DE" sz="42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technischen Service und Betrieb durch First Level Support, Second Level Support und Third Level Support</a:t>
            </a:r>
          </a:p>
          <a:p>
            <a:pPr lvl="1">
              <a:lnSpc>
                <a:spcPct val="120000"/>
              </a:lnSpc>
            </a:pPr>
            <a:r>
              <a:rPr lang="de-DE" sz="42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Systemfehler beheben</a:t>
            </a:r>
          </a:p>
          <a:p>
            <a:pPr lvl="1">
              <a:lnSpc>
                <a:spcPct val="120000"/>
              </a:lnSpc>
            </a:pPr>
            <a:r>
              <a:rPr lang="de-DE" sz="42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Anwendungssystemausfälle bearbeiten</a:t>
            </a:r>
          </a:p>
          <a:p>
            <a:pPr lvl="1">
              <a:lnSpc>
                <a:spcPct val="120000"/>
              </a:lnSpc>
            </a:pPr>
            <a:r>
              <a:rPr lang="de-DE" sz="42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Kundenberatung und Kundenbetreuung</a:t>
            </a:r>
          </a:p>
          <a:p>
            <a:pPr lvl="1">
              <a:lnSpc>
                <a:spcPct val="120000"/>
              </a:lnSpc>
            </a:pPr>
            <a:r>
              <a:rPr lang="de-DE" sz="42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Wartung</a:t>
            </a:r>
          </a:p>
          <a:p>
            <a:pPr lvl="1">
              <a:lnSpc>
                <a:spcPct val="120000"/>
              </a:lnSpc>
            </a:pPr>
            <a:r>
              <a:rPr lang="de-DE" sz="42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Sicherung der Daten</a:t>
            </a:r>
          </a:p>
          <a:p>
            <a:pPr lvl="1">
              <a:lnSpc>
                <a:spcPct val="120000"/>
              </a:lnSpc>
            </a:pPr>
            <a:r>
              <a:rPr lang="de-DE" sz="42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Analyse der Daten</a:t>
            </a:r>
          </a:p>
          <a:p>
            <a:pPr lvl="1">
              <a:lnSpc>
                <a:spcPct val="120000"/>
              </a:lnSpc>
            </a:pPr>
            <a:r>
              <a:rPr lang="de-DE" sz="42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Abschließendes Beratungsgespräch und dann jährliche Touch </a:t>
            </a:r>
            <a:r>
              <a:rPr lang="de-DE" sz="4200" dirty="0" err="1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Ups</a:t>
            </a:r>
            <a:endParaRPr lang="de-DE" sz="4200" dirty="0">
              <a:effectLst/>
              <a:latin typeface="Arial Nova Cond Light" panose="020B0306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de-DE" sz="42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Tickets innerhalb von 5 Stunden – 1 Woche – 2 Wochen lösen</a:t>
            </a:r>
          </a:p>
          <a:p>
            <a:pPr lvl="1">
              <a:lnSpc>
                <a:spcPct val="120000"/>
              </a:lnSpc>
            </a:pPr>
            <a:r>
              <a:rPr lang="de-DE" sz="42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Anfragen innerhalb von 2 Wochen lösen</a:t>
            </a:r>
          </a:p>
          <a:p>
            <a:pPr lvl="1">
              <a:lnSpc>
                <a:spcPct val="120000"/>
              </a:lnSpc>
            </a:pPr>
            <a:r>
              <a:rPr lang="de-DE" sz="42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Vereinbarungen einhalten</a:t>
            </a:r>
            <a:endParaRPr lang="de-DE" sz="4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4973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F4EB569-4243-4182-9DBA-DE46F3475ADE}"/>
              </a:ext>
            </a:extLst>
          </p:cNvPr>
          <p:cNvSpPr txBox="1"/>
          <p:nvPr/>
        </p:nvSpPr>
        <p:spPr>
          <a:xfrm>
            <a:off x="3232150" y="2828835"/>
            <a:ext cx="572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dirty="0">
                <a:latin typeface="Arial Nova Cond Light" panose="020B0306020202020204" pitchFamily="34" charset="0"/>
              </a:rPr>
              <a:t>Fragebogen</a:t>
            </a:r>
          </a:p>
        </p:txBody>
      </p:sp>
    </p:spTree>
    <p:extLst>
      <p:ext uri="{BB962C8B-B14F-4D97-AF65-F5344CB8AC3E}">
        <p14:creationId xmlns:p14="http://schemas.microsoft.com/office/powerpoint/2010/main" val="3531134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834</Words>
  <Application>Microsoft Office PowerPoint</Application>
  <PresentationFormat>Breitbild</PresentationFormat>
  <Paragraphs>182</Paragraphs>
  <Slides>33</Slides>
  <Notes>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2" baseType="lpstr">
      <vt:lpstr>Arial</vt:lpstr>
      <vt:lpstr>Arial Nova Cond Light</vt:lpstr>
      <vt:lpstr>Avenir Next LT Pro Demi</vt:lpstr>
      <vt:lpstr>Avenir Next LT Pro Light</vt:lpstr>
      <vt:lpstr>Calibri</vt:lpstr>
      <vt:lpstr>Calibri Light</vt:lpstr>
      <vt:lpstr>Symbol</vt:lpstr>
      <vt:lpstr>Wingdings</vt:lpstr>
      <vt:lpstr>Office</vt:lpstr>
      <vt:lpstr>Fallstudie </vt:lpstr>
      <vt:lpstr>PowerPoint-Präsentation</vt:lpstr>
      <vt:lpstr>Mission Smile</vt:lpstr>
      <vt:lpstr>PowerPoint-Präsentation</vt:lpstr>
      <vt:lpstr>Our Vision</vt:lpstr>
      <vt:lpstr>Our Vision</vt:lpstr>
      <vt:lpstr>PowerPoint-Präsentation</vt:lpstr>
      <vt:lpstr>Leistungsbeschreibung</vt:lpstr>
      <vt:lpstr>PowerPoint-Präsentation</vt:lpstr>
      <vt:lpstr>Fragenbogen </vt:lpstr>
      <vt:lpstr>PowerPoint-Präsentation</vt:lpstr>
      <vt:lpstr>Personalisierte Vorschläge</vt:lpstr>
      <vt:lpstr>PowerPoint-Präsentation</vt:lpstr>
      <vt:lpstr>Unser Team</vt:lpstr>
      <vt:lpstr>Design</vt:lpstr>
      <vt:lpstr>Design der App</vt:lpstr>
      <vt:lpstr>Design der Webanwendung</vt:lpstr>
      <vt:lpstr>PowerPoint-Präsentation</vt:lpstr>
      <vt:lpstr>Kosten – /Nutzen Analyse</vt:lpstr>
      <vt:lpstr>SWOT - Analyse</vt:lpstr>
      <vt:lpstr>Marketing &amp; Branding</vt:lpstr>
      <vt:lpstr>LinkedIn Ad Beispiel</vt:lpstr>
      <vt:lpstr>Auswirkungen auf Marketing &amp; Branding</vt:lpstr>
      <vt:lpstr>Marketing- strategie</vt:lpstr>
      <vt:lpstr>Branding</vt:lpstr>
      <vt:lpstr>Zielgruppenanalyse</vt:lpstr>
      <vt:lpstr>Zielgruppenanalyse</vt:lpstr>
      <vt:lpstr>Aktivitätsdiagramm</vt:lpstr>
      <vt:lpstr>PowerPoint-Präsentation</vt:lpstr>
      <vt:lpstr>Vorgehensweise</vt:lpstr>
      <vt:lpstr>Vorgehensweise</vt:lpstr>
      <vt:lpstr>Technischer Hintergrund</vt:lpstr>
      <vt:lpstr>Softwarearchitektur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Fallstudie</dc:title>
  <dc:creator>Pischl, Sofie</dc:creator>
  <cp:lastModifiedBy>Pischl, Sofie</cp:lastModifiedBy>
  <cp:revision>84</cp:revision>
  <dcterms:created xsi:type="dcterms:W3CDTF">2021-12-27T21:11:09Z</dcterms:created>
  <dcterms:modified xsi:type="dcterms:W3CDTF">2022-01-25T07:41:57Z</dcterms:modified>
</cp:coreProperties>
</file>